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6" r:id="rId5"/>
    <p:sldId id="257" r:id="rId6"/>
    <p:sldId id="259" r:id="rId7"/>
    <p:sldId id="258" r:id="rId8"/>
    <p:sldId id="260" r:id="rId9"/>
    <p:sldId id="262" r:id="rId10"/>
    <p:sldId id="264" r:id="rId11"/>
    <p:sldId id="265" r:id="rId12"/>
    <p:sldId id="269" r:id="rId13"/>
    <p:sldId id="267" r:id="rId14"/>
    <p:sldId id="268" r:id="rId15"/>
    <p:sldId id="271" r:id="rId16"/>
    <p:sldId id="270" r:id="rId17"/>
    <p:sldId id="272" r:id="rId18"/>
    <p:sldId id="273" r:id="rId19"/>
    <p:sldId id="275" r:id="rId20"/>
    <p:sldId id="279" r:id="rId21"/>
    <p:sldId id="276" r:id="rId22"/>
    <p:sldId id="278" r:id="rId23"/>
    <p:sldId id="277" r:id="rId24"/>
    <p:sldId id="281" r:id="rId25"/>
    <p:sldId id="274" r:id="rId26"/>
    <p:sldId id="282"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664F09D-FC16-4A83-90B5-96A9F83AD3EC}">
          <p14:sldIdLst>
            <p14:sldId id="256"/>
          </p14:sldIdLst>
        </p14:section>
        <p14:section name="Analytical Solution" id="{8C2254D3-E0CD-4D33-A10A-2F6D34BC68F8}">
          <p14:sldIdLst>
            <p14:sldId id="257"/>
            <p14:sldId id="259"/>
            <p14:sldId id="258"/>
            <p14:sldId id="260"/>
            <p14:sldId id="262"/>
            <p14:sldId id="264"/>
            <p14:sldId id="265"/>
          </p14:sldIdLst>
        </p14:section>
        <p14:section name="Numerical Solution" id="{3B235343-B206-42AD-9629-E322BDFC9682}">
          <p14:sldIdLst>
            <p14:sldId id="269"/>
            <p14:sldId id="267"/>
            <p14:sldId id="268"/>
            <p14:sldId id="271"/>
            <p14:sldId id="270"/>
            <p14:sldId id="272"/>
            <p14:sldId id="273"/>
            <p14:sldId id="275"/>
            <p14:sldId id="279"/>
            <p14:sldId id="276"/>
            <p14:sldId id="278"/>
            <p14:sldId id="277"/>
            <p14:sldId id="281"/>
            <p14:sldId id="274"/>
            <p14:sldId id="282"/>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2F085F-2781-0A21-5168-22E2B6C727DE}" v="2" dt="2023-03-29T01:42:19.015"/>
    <p1510:client id="{7261BD36-ED49-4594-921C-D62AACFD71AF}" v="44" dt="2023-03-28T19:04:01.728"/>
    <p1510:client id="{8E4FDEED-C3F4-4FF9-8C92-53AF126120C5}" v="611" dt="2023-03-29T01:19:36.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g Haotian" userId="S::e0942054@u.nus.edu::7c4893e8-e416-4cad-bd52-e6781beb57b7" providerId="AD" clId="Web-{E71BD5BA-2056-9EEB-65E3-744DCC466E93}"/>
    <pc:docChg chg="addSld modSld">
      <pc:chgData name="Song Haotian" userId="S::e0942054@u.nus.edu::7c4893e8-e416-4cad-bd52-e6781beb57b7" providerId="AD" clId="Web-{E71BD5BA-2056-9EEB-65E3-744DCC466E93}" dt="2023-03-25T09:46:13.682" v="4" actId="1076"/>
      <pc:docMkLst>
        <pc:docMk/>
      </pc:docMkLst>
      <pc:sldChg chg="addSp delSp modSp new">
        <pc:chgData name="Song Haotian" userId="S::e0942054@u.nus.edu::7c4893e8-e416-4cad-bd52-e6781beb57b7" providerId="AD" clId="Web-{E71BD5BA-2056-9EEB-65E3-744DCC466E93}" dt="2023-03-25T09:46:13.682" v="4" actId="1076"/>
        <pc:sldMkLst>
          <pc:docMk/>
          <pc:sldMk cId="1284822773" sldId="266"/>
        </pc:sldMkLst>
        <pc:spChg chg="del">
          <ac:chgData name="Song Haotian" userId="S::e0942054@u.nus.edu::7c4893e8-e416-4cad-bd52-e6781beb57b7" providerId="AD" clId="Web-{E71BD5BA-2056-9EEB-65E3-744DCC466E93}" dt="2023-03-25T09:46:06.869" v="1"/>
          <ac:spMkLst>
            <pc:docMk/>
            <pc:sldMk cId="1284822773" sldId="266"/>
            <ac:spMk id="3" creationId="{374616D7-6A50-2CE7-4B00-5AEEBB1E804B}"/>
          </ac:spMkLst>
        </pc:spChg>
        <pc:picChg chg="add mod ord">
          <ac:chgData name="Song Haotian" userId="S::e0942054@u.nus.edu::7c4893e8-e416-4cad-bd52-e6781beb57b7" providerId="AD" clId="Web-{E71BD5BA-2056-9EEB-65E3-744DCC466E93}" dt="2023-03-25T09:46:13.682" v="4" actId="1076"/>
          <ac:picMkLst>
            <pc:docMk/>
            <pc:sldMk cId="1284822773" sldId="266"/>
            <ac:picMk id="4" creationId="{D6B0E381-256C-1973-5DAB-2295CF9D8AD4}"/>
          </ac:picMkLst>
        </pc:picChg>
      </pc:sldChg>
    </pc:docChg>
  </pc:docChgLst>
  <pc:docChgLst>
    <pc:chgData name="Rishav Koirala" userId="485cde02-8ed5-43e9-8857-f9a750fa81d7" providerId="ADAL" clId="{8E4FDEED-C3F4-4FF9-8C92-53AF126120C5}"/>
    <pc:docChg chg="undo custSel modSld addSection modSection">
      <pc:chgData name="Rishav Koirala" userId="485cde02-8ed5-43e9-8857-f9a750fa81d7" providerId="ADAL" clId="{8E4FDEED-C3F4-4FF9-8C92-53AF126120C5}" dt="2023-03-29T01:19:36.153" v="602"/>
      <pc:docMkLst>
        <pc:docMk/>
      </pc:docMkLst>
      <pc:sldChg chg="addSp delSp modSp mod delAnim modAnim">
        <pc:chgData name="Rishav Koirala" userId="485cde02-8ed5-43e9-8857-f9a750fa81d7" providerId="ADAL" clId="{8E4FDEED-C3F4-4FF9-8C92-53AF126120C5}" dt="2023-03-28T14:00:42.975" v="409"/>
        <pc:sldMkLst>
          <pc:docMk/>
          <pc:sldMk cId="601866794" sldId="257"/>
        </pc:sldMkLst>
        <pc:spChg chg="mod">
          <ac:chgData name="Rishav Koirala" userId="485cde02-8ed5-43e9-8857-f9a750fa81d7" providerId="ADAL" clId="{8E4FDEED-C3F4-4FF9-8C92-53AF126120C5}" dt="2023-03-28T13:50:40.336" v="314" actId="20577"/>
          <ac:spMkLst>
            <pc:docMk/>
            <pc:sldMk cId="601866794" sldId="257"/>
            <ac:spMk id="3" creationId="{A2AB7059-9D0E-2054-AD6D-EA7B5D01E784}"/>
          </ac:spMkLst>
        </pc:spChg>
        <pc:picChg chg="mod">
          <ac:chgData name="Rishav Koirala" userId="485cde02-8ed5-43e9-8857-f9a750fa81d7" providerId="ADAL" clId="{8E4FDEED-C3F4-4FF9-8C92-53AF126120C5}" dt="2023-03-28T14:00:30.465" v="406" actId="1076"/>
          <ac:picMkLst>
            <pc:docMk/>
            <pc:sldMk cId="601866794" sldId="257"/>
            <ac:picMk id="5" creationId="{0FB7AFD1-8D70-41F0-84C3-1D6153165A5B}"/>
          </ac:picMkLst>
        </pc:picChg>
        <pc:picChg chg="add del mod">
          <ac:chgData name="Rishav Koirala" userId="485cde02-8ed5-43e9-8857-f9a750fa81d7" providerId="ADAL" clId="{8E4FDEED-C3F4-4FF9-8C92-53AF126120C5}" dt="2023-03-28T13:58:18.685" v="392" actId="478"/>
          <ac:picMkLst>
            <pc:docMk/>
            <pc:sldMk cId="601866794" sldId="257"/>
            <ac:picMk id="9" creationId="{FCF0AC6C-36C1-180A-D19E-B6ABAFD78001}"/>
          </ac:picMkLst>
        </pc:picChg>
        <pc:picChg chg="add del mod">
          <ac:chgData name="Rishav Koirala" userId="485cde02-8ed5-43e9-8857-f9a750fa81d7" providerId="ADAL" clId="{8E4FDEED-C3F4-4FF9-8C92-53AF126120C5}" dt="2023-03-28T13:58:46.847" v="397" actId="478"/>
          <ac:picMkLst>
            <pc:docMk/>
            <pc:sldMk cId="601866794" sldId="257"/>
            <ac:picMk id="11" creationId="{62D597E1-C724-09FA-6960-ADE34A3D158B}"/>
          </ac:picMkLst>
        </pc:picChg>
        <pc:picChg chg="add mod">
          <ac:chgData name="Rishav Koirala" userId="485cde02-8ed5-43e9-8857-f9a750fa81d7" providerId="ADAL" clId="{8E4FDEED-C3F4-4FF9-8C92-53AF126120C5}" dt="2023-03-28T14:00:32.019" v="407" actId="1076"/>
          <ac:picMkLst>
            <pc:docMk/>
            <pc:sldMk cId="601866794" sldId="257"/>
            <ac:picMk id="13" creationId="{78771181-C418-7A44-6269-2E484BBE5617}"/>
          </ac:picMkLst>
        </pc:picChg>
      </pc:sldChg>
      <pc:sldChg chg="modSp mod modAnim">
        <pc:chgData name="Rishav Koirala" userId="485cde02-8ed5-43e9-8857-f9a750fa81d7" providerId="ADAL" clId="{8E4FDEED-C3F4-4FF9-8C92-53AF126120C5}" dt="2023-03-28T13:53:51.411" v="372" actId="14100"/>
        <pc:sldMkLst>
          <pc:docMk/>
          <pc:sldMk cId="1058938703" sldId="258"/>
        </pc:sldMkLst>
        <pc:spChg chg="mod">
          <ac:chgData name="Rishav Koirala" userId="485cde02-8ed5-43e9-8857-f9a750fa81d7" providerId="ADAL" clId="{8E4FDEED-C3F4-4FF9-8C92-53AF126120C5}" dt="2023-03-28T13:52:02.045" v="318" actId="33524"/>
          <ac:spMkLst>
            <pc:docMk/>
            <pc:sldMk cId="1058938703" sldId="258"/>
            <ac:spMk id="5" creationId="{81B93993-5D52-4831-8185-393CED2E6065}"/>
          </ac:spMkLst>
        </pc:spChg>
        <pc:spChg chg="mod">
          <ac:chgData name="Rishav Koirala" userId="485cde02-8ed5-43e9-8857-f9a750fa81d7" providerId="ADAL" clId="{8E4FDEED-C3F4-4FF9-8C92-53AF126120C5}" dt="2023-03-28T13:53:51.411" v="372" actId="14100"/>
          <ac:spMkLst>
            <pc:docMk/>
            <pc:sldMk cId="1058938703" sldId="258"/>
            <ac:spMk id="7" creationId="{85C693CF-D39C-4E4C-991D-6B8221543103}"/>
          </ac:spMkLst>
        </pc:spChg>
      </pc:sldChg>
      <pc:sldChg chg="modSp modAnim">
        <pc:chgData name="Rishav Koirala" userId="485cde02-8ed5-43e9-8857-f9a750fa81d7" providerId="ADAL" clId="{8E4FDEED-C3F4-4FF9-8C92-53AF126120C5}" dt="2023-03-28T13:40:15.170" v="68" actId="33524"/>
        <pc:sldMkLst>
          <pc:docMk/>
          <pc:sldMk cId="4219403693" sldId="259"/>
        </pc:sldMkLst>
        <pc:spChg chg="mod">
          <ac:chgData name="Rishav Koirala" userId="485cde02-8ed5-43e9-8857-f9a750fa81d7" providerId="ADAL" clId="{8E4FDEED-C3F4-4FF9-8C92-53AF126120C5}" dt="2023-03-28T13:40:15.170" v="68" actId="33524"/>
          <ac:spMkLst>
            <pc:docMk/>
            <pc:sldMk cId="4219403693" sldId="259"/>
            <ac:spMk id="18" creationId="{F2EA34B7-6705-4EF4-9057-644E98C82893}"/>
          </ac:spMkLst>
        </pc:spChg>
      </pc:sldChg>
      <pc:sldChg chg="modSp modAnim">
        <pc:chgData name="Rishav Koirala" userId="485cde02-8ed5-43e9-8857-f9a750fa81d7" providerId="ADAL" clId="{8E4FDEED-C3F4-4FF9-8C92-53AF126120C5}" dt="2023-03-28T17:27:51.659" v="595" actId="20577"/>
        <pc:sldMkLst>
          <pc:docMk/>
          <pc:sldMk cId="1987897951" sldId="260"/>
        </pc:sldMkLst>
        <pc:spChg chg="mod">
          <ac:chgData name="Rishav Koirala" userId="485cde02-8ed5-43e9-8857-f9a750fa81d7" providerId="ADAL" clId="{8E4FDEED-C3F4-4FF9-8C92-53AF126120C5}" dt="2023-03-28T17:27:51.659" v="595" actId="20577"/>
          <ac:spMkLst>
            <pc:docMk/>
            <pc:sldMk cId="1987897951" sldId="260"/>
            <ac:spMk id="5" creationId="{4E8BD45C-DECD-4AAB-B643-27EB7B10AF05}"/>
          </ac:spMkLst>
        </pc:spChg>
        <pc:spChg chg="mod">
          <ac:chgData name="Rishav Koirala" userId="485cde02-8ed5-43e9-8857-f9a750fa81d7" providerId="ADAL" clId="{8E4FDEED-C3F4-4FF9-8C92-53AF126120C5}" dt="2023-03-28T17:27:31.677" v="565" actId="20577"/>
          <ac:spMkLst>
            <pc:docMk/>
            <pc:sldMk cId="1987897951" sldId="260"/>
            <ac:spMk id="7" creationId="{98D854BB-29C5-4291-8BBF-CC87608DC831}"/>
          </ac:spMkLst>
        </pc:spChg>
        <pc:spChg chg="mod">
          <ac:chgData name="Rishav Koirala" userId="485cde02-8ed5-43e9-8857-f9a750fa81d7" providerId="ADAL" clId="{8E4FDEED-C3F4-4FF9-8C92-53AF126120C5}" dt="2023-03-28T15:59:19.422" v="482" actId="20577"/>
          <ac:spMkLst>
            <pc:docMk/>
            <pc:sldMk cId="1987897951" sldId="260"/>
            <ac:spMk id="12" creationId="{858C7505-27D5-4371-91BD-292116C62211}"/>
          </ac:spMkLst>
        </pc:spChg>
        <pc:grpChg chg="mod">
          <ac:chgData name="Rishav Koirala" userId="485cde02-8ed5-43e9-8857-f9a750fa81d7" providerId="ADAL" clId="{8E4FDEED-C3F4-4FF9-8C92-53AF126120C5}" dt="2023-03-28T17:27:31.677" v="565" actId="20577"/>
          <ac:grpSpMkLst>
            <pc:docMk/>
            <pc:sldMk cId="1987897951" sldId="260"/>
            <ac:grpSpMk id="8" creationId="{B0E71475-A476-49A9-817C-9D8AC48844A1}"/>
          </ac:grpSpMkLst>
        </pc:grpChg>
        <pc:picChg chg="mod">
          <ac:chgData name="Rishav Koirala" userId="485cde02-8ed5-43e9-8857-f9a750fa81d7" providerId="ADAL" clId="{8E4FDEED-C3F4-4FF9-8C92-53AF126120C5}" dt="2023-03-28T17:27:31.677" v="565" actId="20577"/>
          <ac:picMkLst>
            <pc:docMk/>
            <pc:sldMk cId="1987897951" sldId="260"/>
            <ac:picMk id="4106" creationId="{6BCCC64A-0D1D-49A7-A201-F336B880BAF8}"/>
          </ac:picMkLst>
        </pc:picChg>
      </pc:sldChg>
      <pc:sldChg chg="addSp delSp modSp mod delAnim modAnim">
        <pc:chgData name="Rishav Koirala" userId="485cde02-8ed5-43e9-8857-f9a750fa81d7" providerId="ADAL" clId="{8E4FDEED-C3F4-4FF9-8C92-53AF126120C5}" dt="2023-03-28T17:00:00.311" v="513"/>
        <pc:sldMkLst>
          <pc:docMk/>
          <pc:sldMk cId="2222956110" sldId="262"/>
        </pc:sldMkLst>
        <pc:spChg chg="mod">
          <ac:chgData name="Rishav Koirala" userId="485cde02-8ed5-43e9-8857-f9a750fa81d7" providerId="ADAL" clId="{8E4FDEED-C3F4-4FF9-8C92-53AF126120C5}" dt="2023-03-28T16:58:51.622" v="495" actId="1076"/>
          <ac:spMkLst>
            <pc:docMk/>
            <pc:sldMk cId="2222956110" sldId="262"/>
            <ac:spMk id="5" creationId="{E20FEE4B-333A-442C-B515-2A66F0C4D656}"/>
          </ac:spMkLst>
        </pc:spChg>
        <pc:spChg chg="del mod">
          <ac:chgData name="Rishav Koirala" userId="485cde02-8ed5-43e9-8857-f9a750fa81d7" providerId="ADAL" clId="{8E4FDEED-C3F4-4FF9-8C92-53AF126120C5}" dt="2023-03-28T16:59:22.646" v="507" actId="478"/>
          <ac:spMkLst>
            <pc:docMk/>
            <pc:sldMk cId="2222956110" sldId="262"/>
            <ac:spMk id="10" creationId="{8809C9B0-0A08-469B-8198-09DA2B52929E}"/>
          </ac:spMkLst>
        </pc:spChg>
        <pc:picChg chg="mod">
          <ac:chgData name="Rishav Koirala" userId="485cde02-8ed5-43e9-8857-f9a750fa81d7" providerId="ADAL" clId="{8E4FDEED-C3F4-4FF9-8C92-53AF126120C5}" dt="2023-03-28T16:58:56.068" v="497" actId="1076"/>
          <ac:picMkLst>
            <pc:docMk/>
            <pc:sldMk cId="2222956110" sldId="262"/>
            <ac:picMk id="6" creationId="{7376172A-64FC-4279-9C2B-20E580D5F512}"/>
          </ac:picMkLst>
        </pc:picChg>
        <pc:picChg chg="mod">
          <ac:chgData name="Rishav Koirala" userId="485cde02-8ed5-43e9-8857-f9a750fa81d7" providerId="ADAL" clId="{8E4FDEED-C3F4-4FF9-8C92-53AF126120C5}" dt="2023-03-28T16:59:37.832" v="509" actId="14100"/>
          <ac:picMkLst>
            <pc:docMk/>
            <pc:sldMk cId="2222956110" sldId="262"/>
            <ac:picMk id="12" creationId="{3619FA94-0030-4B0E-86B0-1DB1B8F3F895}"/>
          </ac:picMkLst>
        </pc:picChg>
        <pc:picChg chg="mod">
          <ac:chgData name="Rishav Koirala" userId="485cde02-8ed5-43e9-8857-f9a750fa81d7" providerId="ADAL" clId="{8E4FDEED-C3F4-4FF9-8C92-53AF126120C5}" dt="2023-03-28T16:59:14.349" v="504" actId="1076"/>
          <ac:picMkLst>
            <pc:docMk/>
            <pc:sldMk cId="2222956110" sldId="262"/>
            <ac:picMk id="13" creationId="{277CFE50-AE4F-46A4-803E-90652F013217}"/>
          </ac:picMkLst>
        </pc:picChg>
        <pc:picChg chg="add mod">
          <ac:chgData name="Rishav Koirala" userId="485cde02-8ed5-43e9-8857-f9a750fa81d7" providerId="ADAL" clId="{8E4FDEED-C3F4-4FF9-8C92-53AF126120C5}" dt="2023-03-28T16:59:08.109" v="503" actId="14100"/>
          <ac:picMkLst>
            <pc:docMk/>
            <pc:sldMk cId="2222956110" sldId="262"/>
            <ac:picMk id="1026" creationId="{2F1BFF11-E187-B998-4531-1797ECA6426C}"/>
          </ac:picMkLst>
        </pc:picChg>
        <pc:picChg chg="add mod">
          <ac:chgData name="Rishav Koirala" userId="485cde02-8ed5-43e9-8857-f9a750fa81d7" providerId="ADAL" clId="{8E4FDEED-C3F4-4FF9-8C92-53AF126120C5}" dt="2023-03-28T16:59:02.760" v="500" actId="1076"/>
          <ac:picMkLst>
            <pc:docMk/>
            <pc:sldMk cId="2222956110" sldId="262"/>
            <ac:picMk id="1028" creationId="{005E5FEA-874D-0292-7CBB-F2B4C8C96BCC}"/>
          </ac:picMkLst>
        </pc:picChg>
        <pc:picChg chg="mod">
          <ac:chgData name="Rishav Koirala" userId="485cde02-8ed5-43e9-8857-f9a750fa81d7" providerId="ADAL" clId="{8E4FDEED-C3F4-4FF9-8C92-53AF126120C5}" dt="2023-03-28T16:59:19.362" v="506" actId="1076"/>
          <ac:picMkLst>
            <pc:docMk/>
            <pc:sldMk cId="2222956110" sldId="262"/>
            <ac:picMk id="5122" creationId="{FD86055D-CA9F-4F09-8238-D7B869FCAEDE}"/>
          </ac:picMkLst>
        </pc:picChg>
      </pc:sldChg>
      <pc:sldChg chg="modAnim">
        <pc:chgData name="Rishav Koirala" userId="485cde02-8ed5-43e9-8857-f9a750fa81d7" providerId="ADAL" clId="{8E4FDEED-C3F4-4FF9-8C92-53AF126120C5}" dt="2023-03-28T13:44:25.610" v="96"/>
        <pc:sldMkLst>
          <pc:docMk/>
          <pc:sldMk cId="738678520" sldId="264"/>
        </pc:sldMkLst>
      </pc:sldChg>
      <pc:sldChg chg="addSp delSp modSp mod addAnim delAnim modAnim">
        <pc:chgData name="Rishav Koirala" userId="485cde02-8ed5-43e9-8857-f9a750fa81d7" providerId="ADAL" clId="{8E4FDEED-C3F4-4FF9-8C92-53AF126120C5}" dt="2023-03-29T01:19:36.153" v="602"/>
        <pc:sldMkLst>
          <pc:docMk/>
          <pc:sldMk cId="3525047905" sldId="265"/>
        </pc:sldMkLst>
        <pc:spChg chg="add mod">
          <ac:chgData name="Rishav Koirala" userId="485cde02-8ed5-43e9-8857-f9a750fa81d7" providerId="ADAL" clId="{8E4FDEED-C3F4-4FF9-8C92-53AF126120C5}" dt="2023-03-28T13:46:13.582" v="120" actId="1076"/>
          <ac:spMkLst>
            <pc:docMk/>
            <pc:sldMk cId="3525047905" sldId="265"/>
            <ac:spMk id="3" creationId="{28751515-25D3-3DB8-70FD-6A608BEFD723}"/>
          </ac:spMkLst>
        </pc:spChg>
        <pc:spChg chg="mod">
          <ac:chgData name="Rishav Koirala" userId="485cde02-8ed5-43e9-8857-f9a750fa81d7" providerId="ADAL" clId="{8E4FDEED-C3F4-4FF9-8C92-53AF126120C5}" dt="2023-03-28T17:26:17.606" v="559" actId="20577"/>
          <ac:spMkLst>
            <pc:docMk/>
            <pc:sldMk cId="3525047905" sldId="265"/>
            <ac:spMk id="11" creationId="{6A99440E-EB88-47FF-B27C-75ACB38FF714}"/>
          </ac:spMkLst>
        </pc:spChg>
        <pc:spChg chg="mod">
          <ac:chgData name="Rishav Koirala" userId="485cde02-8ed5-43e9-8857-f9a750fa81d7" providerId="ADAL" clId="{8E4FDEED-C3F4-4FF9-8C92-53AF126120C5}" dt="2023-03-28T17:26:36.166" v="564" actId="20577"/>
          <ac:spMkLst>
            <pc:docMk/>
            <pc:sldMk cId="3525047905" sldId="265"/>
            <ac:spMk id="14" creationId="{76873911-72CC-4DBC-B911-3B75DAD9F316}"/>
          </ac:spMkLst>
        </pc:spChg>
        <pc:spChg chg="mod">
          <ac:chgData name="Rishav Koirala" userId="485cde02-8ed5-43e9-8857-f9a750fa81d7" providerId="ADAL" clId="{8E4FDEED-C3F4-4FF9-8C92-53AF126120C5}" dt="2023-03-28T17:24:17.973" v="530" actId="20577"/>
          <ac:spMkLst>
            <pc:docMk/>
            <pc:sldMk cId="3525047905" sldId="265"/>
            <ac:spMk id="15" creationId="{241675DB-3D10-44D4-BED4-C02A4A7B8674}"/>
          </ac:spMkLst>
        </pc:spChg>
        <pc:picChg chg="add del">
          <ac:chgData name="Rishav Koirala" userId="485cde02-8ed5-43e9-8857-f9a750fa81d7" providerId="ADAL" clId="{8E4FDEED-C3F4-4FF9-8C92-53AF126120C5}" dt="2023-03-29T01:13:51.213" v="597" actId="478"/>
          <ac:picMkLst>
            <pc:docMk/>
            <pc:sldMk cId="3525047905" sldId="265"/>
            <ac:picMk id="10" creationId="{846D0AD8-1D28-4FCD-9349-F6394CF18E33}"/>
          </ac:picMkLst>
        </pc:picChg>
        <pc:picChg chg="add mod">
          <ac:chgData name="Rishav Koirala" userId="485cde02-8ed5-43e9-8857-f9a750fa81d7" providerId="ADAL" clId="{8E4FDEED-C3F4-4FF9-8C92-53AF126120C5}" dt="2023-03-28T17:25:56.997" v="534" actId="1076"/>
          <ac:picMkLst>
            <pc:docMk/>
            <pc:sldMk cId="3525047905" sldId="265"/>
            <ac:picMk id="2050" creationId="{02C04310-47CF-518B-B225-70F4724AB609}"/>
          </ac:picMkLst>
        </pc:picChg>
        <pc:picChg chg="del">
          <ac:chgData name="Rishav Koirala" userId="485cde02-8ed5-43e9-8857-f9a750fa81d7" providerId="ADAL" clId="{8E4FDEED-C3F4-4FF9-8C92-53AF126120C5}" dt="2023-03-28T17:25:45.985" v="531" actId="478"/>
          <ac:picMkLst>
            <pc:docMk/>
            <pc:sldMk cId="3525047905" sldId="265"/>
            <ac:picMk id="4100" creationId="{4DEFF0F3-E8FF-4E32-B13A-E3CCD3F0014A}"/>
          </ac:picMkLst>
        </pc:picChg>
        <pc:picChg chg="mod">
          <ac:chgData name="Rishav Koirala" userId="485cde02-8ed5-43e9-8857-f9a750fa81d7" providerId="ADAL" clId="{8E4FDEED-C3F4-4FF9-8C92-53AF126120C5}" dt="2023-03-28T13:45:48.275" v="100" actId="1076"/>
          <ac:picMkLst>
            <pc:docMk/>
            <pc:sldMk cId="3525047905" sldId="265"/>
            <ac:picMk id="7172" creationId="{3D54FBE8-5FDB-4A31-9BF9-99FE99442A55}"/>
          </ac:picMkLst>
        </pc:picChg>
      </pc:sldChg>
      <pc:sldChg chg="modNotesTx">
        <pc:chgData name="Rishav Koirala" userId="485cde02-8ed5-43e9-8857-f9a750fa81d7" providerId="ADAL" clId="{8E4FDEED-C3F4-4FF9-8C92-53AF126120C5}" dt="2023-03-28T13:49:44.879" v="264" actId="20577"/>
        <pc:sldMkLst>
          <pc:docMk/>
          <pc:sldMk cId="3761868893" sldId="271"/>
        </pc:sldMkLst>
      </pc:sldChg>
      <pc:sldChg chg="modSp mod">
        <pc:chgData name="Rishav Koirala" userId="485cde02-8ed5-43e9-8857-f9a750fa81d7" providerId="ADAL" clId="{8E4FDEED-C3F4-4FF9-8C92-53AF126120C5}" dt="2023-03-28T13:48:38.120" v="176" actId="20577"/>
        <pc:sldMkLst>
          <pc:docMk/>
          <pc:sldMk cId="2281152195" sldId="275"/>
        </pc:sldMkLst>
        <pc:spChg chg="mod">
          <ac:chgData name="Rishav Koirala" userId="485cde02-8ed5-43e9-8857-f9a750fa81d7" providerId="ADAL" clId="{8E4FDEED-C3F4-4FF9-8C92-53AF126120C5}" dt="2023-03-28T13:48:19.709" v="133"/>
          <ac:spMkLst>
            <pc:docMk/>
            <pc:sldMk cId="2281152195" sldId="275"/>
            <ac:spMk id="2" creationId="{00000000-0000-0000-0000-000000000000}"/>
          </ac:spMkLst>
        </pc:spChg>
        <pc:spChg chg="mod">
          <ac:chgData name="Rishav Koirala" userId="485cde02-8ed5-43e9-8857-f9a750fa81d7" providerId="ADAL" clId="{8E4FDEED-C3F4-4FF9-8C92-53AF126120C5}" dt="2023-03-28T13:48:38.120" v="176" actId="20577"/>
          <ac:spMkLst>
            <pc:docMk/>
            <pc:sldMk cId="2281152195" sldId="275"/>
            <ac:spMk id="9" creationId="{00000000-0000-0000-0000-000000000000}"/>
          </ac:spMkLst>
        </pc:spChg>
      </pc:sldChg>
      <pc:sldChg chg="modSp mod">
        <pc:chgData name="Rishav Koirala" userId="485cde02-8ed5-43e9-8857-f9a750fa81d7" providerId="ADAL" clId="{8E4FDEED-C3F4-4FF9-8C92-53AF126120C5}" dt="2023-03-28T13:48:13.809" v="132"/>
        <pc:sldMkLst>
          <pc:docMk/>
          <pc:sldMk cId="2821661462" sldId="279"/>
        </pc:sldMkLst>
        <pc:spChg chg="mod">
          <ac:chgData name="Rishav Koirala" userId="485cde02-8ed5-43e9-8857-f9a750fa81d7" providerId="ADAL" clId="{8E4FDEED-C3F4-4FF9-8C92-53AF126120C5}" dt="2023-03-28T13:48:13.809" v="132"/>
          <ac:spMkLst>
            <pc:docMk/>
            <pc:sldMk cId="2821661462" sldId="279"/>
            <ac:spMk id="2" creationId="{00000000-0000-0000-0000-000000000000}"/>
          </ac:spMkLst>
        </pc:spChg>
      </pc:sldChg>
    </pc:docChg>
  </pc:docChgLst>
  <pc:docChgLst>
    <pc:chgData name="Song Haotian" userId="S::e0942054@u.nus.edu::7c4893e8-e416-4cad-bd52-e6781beb57b7" providerId="AD" clId="Web-{9D47A696-F3F0-B3B6-F4FD-340DC4A0CDB3}"/>
    <pc:docChg chg="modSld">
      <pc:chgData name="Song Haotian" userId="S::e0942054@u.nus.edu::7c4893e8-e416-4cad-bd52-e6781beb57b7" providerId="AD" clId="Web-{9D47A696-F3F0-B3B6-F4FD-340DC4A0CDB3}" dt="2023-03-25T10:28:30.938" v="9"/>
      <pc:docMkLst>
        <pc:docMk/>
      </pc:docMkLst>
      <pc:sldChg chg="addSp delSp modSp">
        <pc:chgData name="Song Haotian" userId="S::e0942054@u.nus.edu::7c4893e8-e416-4cad-bd52-e6781beb57b7" providerId="AD" clId="Web-{9D47A696-F3F0-B3B6-F4FD-340DC4A0CDB3}" dt="2023-03-25T10:28:30.938" v="9"/>
        <pc:sldMkLst>
          <pc:docMk/>
          <pc:sldMk cId="415823261" sldId="267"/>
        </pc:sldMkLst>
        <pc:spChg chg="del">
          <ac:chgData name="Song Haotian" userId="S::e0942054@u.nus.edu::7c4893e8-e416-4cad-bd52-e6781beb57b7" providerId="AD" clId="Web-{9D47A696-F3F0-B3B6-F4FD-340DC4A0CDB3}" dt="2023-03-25T10:27:38.389" v="0"/>
          <ac:spMkLst>
            <pc:docMk/>
            <pc:sldMk cId="415823261" sldId="267"/>
            <ac:spMk id="3" creationId="{00000000-0000-0000-0000-000000000000}"/>
          </ac:spMkLst>
        </pc:spChg>
        <pc:spChg chg="add del mod">
          <ac:chgData name="Song Haotian" userId="S::e0942054@u.nus.edu::7c4893e8-e416-4cad-bd52-e6781beb57b7" providerId="AD" clId="Web-{9D47A696-F3F0-B3B6-F4FD-340DC4A0CDB3}" dt="2023-03-25T10:28:30.938" v="9"/>
          <ac:spMkLst>
            <pc:docMk/>
            <pc:sldMk cId="415823261" sldId="267"/>
            <ac:spMk id="20" creationId="{4D3A5656-E4E9-F3DF-D4DD-3B2C8E452BEA}"/>
          </ac:spMkLst>
        </pc:spChg>
      </pc:sldChg>
    </pc:docChg>
  </pc:docChgLst>
  <pc:docChgLst>
    <pc:chgData name="Rishav Koirala" userId="485cde02-8ed5-43e9-8857-f9a750fa81d7" providerId="ADAL" clId="{3006B443-6729-4984-B3E5-EFDE91212A25}"/>
    <pc:docChg chg="undo custSel addSld delSld modSld sldOrd modMainMaster">
      <pc:chgData name="Rishav Koirala" userId="485cde02-8ed5-43e9-8857-f9a750fa81d7" providerId="ADAL" clId="{3006B443-6729-4984-B3E5-EFDE91212A25}" dt="2023-03-29T01:28:47.211" v="467" actId="14100"/>
      <pc:docMkLst>
        <pc:docMk/>
      </pc:docMkLst>
      <pc:sldChg chg="addSp delSp modSp modTransition">
        <pc:chgData name="Rishav Koirala" userId="485cde02-8ed5-43e9-8857-f9a750fa81d7" providerId="ADAL" clId="{3006B443-6729-4984-B3E5-EFDE91212A25}" dt="2023-03-29T01:28:47.211" v="467" actId="14100"/>
        <pc:sldMkLst>
          <pc:docMk/>
          <pc:sldMk cId="730164040" sldId="256"/>
        </pc:sldMkLst>
        <pc:spChg chg="del mod">
          <ac:chgData name="Rishav Koirala" userId="485cde02-8ed5-43e9-8857-f9a750fa81d7" providerId="ADAL" clId="{3006B443-6729-4984-B3E5-EFDE91212A25}" dt="2023-03-29T01:26:20.786" v="459"/>
          <ac:spMkLst>
            <pc:docMk/>
            <pc:sldMk cId="730164040" sldId="256"/>
            <ac:spMk id="4" creationId="{87AFDC8A-D082-4326-A8C5-B73B82C32800}"/>
          </ac:spMkLst>
        </pc:spChg>
        <pc:spChg chg="mod">
          <ac:chgData name="Rishav Koirala" userId="485cde02-8ed5-43e9-8857-f9a750fa81d7" providerId="ADAL" clId="{3006B443-6729-4984-B3E5-EFDE91212A25}" dt="2023-03-29T01:28:47.211" v="467" actId="14100"/>
          <ac:spMkLst>
            <pc:docMk/>
            <pc:sldMk cId="730164040" sldId="256"/>
            <ac:spMk id="6" creationId="{113142F0-1A8C-4398-8C2C-605FA24D041C}"/>
          </ac:spMkLst>
        </pc:spChg>
        <pc:picChg chg="add mod modCrop">
          <ac:chgData name="Rishav Koirala" userId="485cde02-8ed5-43e9-8857-f9a750fa81d7" providerId="ADAL" clId="{3006B443-6729-4984-B3E5-EFDE91212A25}" dt="2023-03-25T09:47:48.620" v="448" actId="1076"/>
          <ac:picMkLst>
            <pc:docMk/>
            <pc:sldMk cId="730164040" sldId="256"/>
            <ac:picMk id="5" creationId="{FA4692A7-3686-4ACF-8F15-AA49E64A4D60}"/>
          </ac:picMkLst>
        </pc:picChg>
        <pc:picChg chg="add mod">
          <ac:chgData name="Rishav Koirala" userId="485cde02-8ed5-43e9-8857-f9a750fa81d7" providerId="ADAL" clId="{3006B443-6729-4984-B3E5-EFDE91212A25}" dt="2023-03-25T09:47:24.709" v="438" actId="1076"/>
          <ac:picMkLst>
            <pc:docMk/>
            <pc:sldMk cId="730164040" sldId="256"/>
            <ac:picMk id="7" creationId="{CEF421BA-E487-48A1-82FC-4F2F5C9F60C6}"/>
          </ac:picMkLst>
        </pc:picChg>
        <pc:picChg chg="add mod">
          <ac:chgData name="Rishav Koirala" userId="485cde02-8ed5-43e9-8857-f9a750fa81d7" providerId="ADAL" clId="{3006B443-6729-4984-B3E5-EFDE91212A25}" dt="2023-03-25T09:47:56.943" v="450" actId="1076"/>
          <ac:picMkLst>
            <pc:docMk/>
            <pc:sldMk cId="730164040" sldId="256"/>
            <ac:picMk id="9" creationId="{7B7CADA0-E331-4486-BB70-901B9E2365BF}"/>
          </ac:picMkLst>
        </pc:picChg>
        <pc:picChg chg="add mod">
          <ac:chgData name="Rishav Koirala" userId="485cde02-8ed5-43e9-8857-f9a750fa81d7" providerId="ADAL" clId="{3006B443-6729-4984-B3E5-EFDE91212A25}" dt="2023-03-25T09:47:26.886" v="439" actId="1076"/>
          <ac:picMkLst>
            <pc:docMk/>
            <pc:sldMk cId="730164040" sldId="256"/>
            <ac:picMk id="11" creationId="{ED01E095-619F-4E9A-9907-3CFD1C86AAFE}"/>
          </ac:picMkLst>
        </pc:picChg>
      </pc:sldChg>
      <pc:sldChg chg="addSp delSp modSp modTransition">
        <pc:chgData name="Rishav Koirala" userId="485cde02-8ed5-43e9-8857-f9a750fa81d7" providerId="ADAL" clId="{3006B443-6729-4984-B3E5-EFDE91212A25}" dt="2023-03-29T01:26:20.786" v="459"/>
        <pc:sldMkLst>
          <pc:docMk/>
          <pc:sldMk cId="601866794" sldId="257"/>
        </pc:sldMkLst>
        <pc:spChg chg="del">
          <ac:chgData name="Rishav Koirala" userId="485cde02-8ed5-43e9-8857-f9a750fa81d7" providerId="ADAL" clId="{3006B443-6729-4984-B3E5-EFDE91212A25}" dt="2023-03-25T07:06:37.735" v="0"/>
          <ac:spMkLst>
            <pc:docMk/>
            <pc:sldMk cId="601866794" sldId="257"/>
            <ac:spMk id="3" creationId="{4BA8BBD4-2297-415B-BB1D-4DE1777B2394}"/>
          </ac:spMkLst>
        </pc:spChg>
        <pc:spChg chg="del">
          <ac:chgData name="Rishav Koirala" userId="485cde02-8ed5-43e9-8857-f9a750fa81d7" providerId="ADAL" clId="{3006B443-6729-4984-B3E5-EFDE91212A25}" dt="2023-03-29T01:26:20.786" v="459"/>
          <ac:spMkLst>
            <pc:docMk/>
            <pc:sldMk cId="601866794" sldId="257"/>
            <ac:spMk id="7" creationId="{243B47FE-3220-4501-9DCD-8C81E9A7350E}"/>
          </ac:spMkLst>
        </pc:spChg>
        <pc:spChg chg="add del">
          <ac:chgData name="Rishav Koirala" userId="485cde02-8ed5-43e9-8857-f9a750fa81d7" providerId="ADAL" clId="{3006B443-6729-4984-B3E5-EFDE91212A25}" dt="2023-03-25T08:44:35.608" v="227"/>
          <ac:spMkLst>
            <pc:docMk/>
            <pc:sldMk cId="601866794" sldId="257"/>
            <ac:spMk id="7" creationId="{5B1BAA49-EDCF-4F0C-9B3B-14AA93665C20}"/>
          </ac:spMkLst>
        </pc:spChg>
        <pc:picChg chg="add mod">
          <ac:chgData name="Rishav Koirala" userId="485cde02-8ed5-43e9-8857-f9a750fa81d7" providerId="ADAL" clId="{3006B443-6729-4984-B3E5-EFDE91212A25}" dt="2023-03-25T07:09:53.954" v="2" actId="1076"/>
          <ac:picMkLst>
            <pc:docMk/>
            <pc:sldMk cId="601866794" sldId="257"/>
            <ac:picMk id="5" creationId="{0FB7AFD1-8D70-41F0-84C3-1D6153165A5B}"/>
          </ac:picMkLst>
        </pc:picChg>
        <pc:picChg chg="add del mod">
          <ac:chgData name="Rishav Koirala" userId="485cde02-8ed5-43e9-8857-f9a750fa81d7" providerId="ADAL" clId="{3006B443-6729-4984-B3E5-EFDE91212A25}" dt="2023-03-25T08:43:31.063" v="225" actId="478"/>
          <ac:picMkLst>
            <pc:docMk/>
            <pc:sldMk cId="601866794" sldId="257"/>
            <ac:picMk id="6" creationId="{0CC0C131-30C3-49E7-A30A-CF6BCCCD7CCA}"/>
          </ac:picMkLst>
        </pc:picChg>
        <pc:picChg chg="add mod">
          <ac:chgData name="Rishav Koirala" userId="485cde02-8ed5-43e9-8857-f9a750fa81d7" providerId="ADAL" clId="{3006B443-6729-4984-B3E5-EFDE91212A25}" dt="2023-03-25T08:45:41.121" v="244" actId="1076"/>
          <ac:picMkLst>
            <pc:docMk/>
            <pc:sldMk cId="601866794" sldId="257"/>
            <ac:picMk id="8" creationId="{CD3BBE5D-00A5-47AD-856B-5CE4519E2612}"/>
          </ac:picMkLst>
        </pc:picChg>
        <pc:picChg chg="add mod">
          <ac:chgData name="Rishav Koirala" userId="485cde02-8ed5-43e9-8857-f9a750fa81d7" providerId="ADAL" clId="{3006B443-6729-4984-B3E5-EFDE91212A25}" dt="2023-03-25T08:45:44.284" v="245" actId="1076"/>
          <ac:picMkLst>
            <pc:docMk/>
            <pc:sldMk cId="601866794" sldId="257"/>
            <ac:picMk id="1026" creationId="{0236D1FE-56C9-4CB4-A155-B7C6BACA421B}"/>
          </ac:picMkLst>
        </pc:picChg>
      </pc:sldChg>
      <pc:sldChg chg="addSp delSp modSp add modTransition">
        <pc:chgData name="Rishav Koirala" userId="485cde02-8ed5-43e9-8857-f9a750fa81d7" providerId="ADAL" clId="{3006B443-6729-4984-B3E5-EFDE91212A25}" dt="2023-03-29T01:26:20.786" v="459"/>
        <pc:sldMkLst>
          <pc:docMk/>
          <pc:sldMk cId="1058938703" sldId="258"/>
        </pc:sldMkLst>
        <pc:spChg chg="mod">
          <ac:chgData name="Rishav Koirala" userId="485cde02-8ed5-43e9-8857-f9a750fa81d7" providerId="ADAL" clId="{3006B443-6729-4984-B3E5-EFDE91212A25}" dt="2023-03-25T07:16:28.320" v="49" actId="20577"/>
          <ac:spMkLst>
            <pc:docMk/>
            <pc:sldMk cId="1058938703" sldId="258"/>
            <ac:spMk id="2" creationId="{CBC99B54-A035-4C6F-823C-718C77B96C3F}"/>
          </ac:spMkLst>
        </pc:spChg>
        <pc:spChg chg="del">
          <ac:chgData name="Rishav Koirala" userId="485cde02-8ed5-43e9-8857-f9a750fa81d7" providerId="ADAL" clId="{3006B443-6729-4984-B3E5-EFDE91212A25}" dt="2023-03-29T01:26:20.786" v="459"/>
          <ac:spMkLst>
            <pc:docMk/>
            <pc:sldMk cId="1058938703" sldId="258"/>
            <ac:spMk id="3" creationId="{4720A582-2777-4549-8DBE-8C563185DED1}"/>
          </ac:spMkLst>
        </pc:spChg>
        <pc:spChg chg="del">
          <ac:chgData name="Rishav Koirala" userId="485cde02-8ed5-43e9-8857-f9a750fa81d7" providerId="ADAL" clId="{3006B443-6729-4984-B3E5-EFDE91212A25}" dt="2023-03-25T07:21:28.599" v="201"/>
          <ac:spMkLst>
            <pc:docMk/>
            <pc:sldMk cId="1058938703" sldId="258"/>
            <ac:spMk id="3" creationId="{EAB6B9AA-3E9B-4830-BE28-79787402BA39}"/>
          </ac:spMkLst>
        </pc:spChg>
        <pc:spChg chg="add del mod">
          <ac:chgData name="Rishav Koirala" userId="485cde02-8ed5-43e9-8857-f9a750fa81d7" providerId="ADAL" clId="{3006B443-6729-4984-B3E5-EFDE91212A25}" dt="2023-03-25T08:47:33.991" v="248"/>
          <ac:spMkLst>
            <pc:docMk/>
            <pc:sldMk cId="1058938703" sldId="258"/>
            <ac:spMk id="6" creationId="{9F9226FE-02D8-4666-8BB5-E7085702255D}"/>
          </ac:spMkLst>
        </pc:spChg>
        <pc:picChg chg="add del mod">
          <ac:chgData name="Rishav Koirala" userId="485cde02-8ed5-43e9-8857-f9a750fa81d7" providerId="ADAL" clId="{3006B443-6729-4984-B3E5-EFDE91212A25}" dt="2023-03-25T07:21:35.444" v="203"/>
          <ac:picMkLst>
            <pc:docMk/>
            <pc:sldMk cId="1058938703" sldId="258"/>
            <ac:picMk id="5" creationId="{359DF212-26B9-4F5F-8F43-AF2AEE2ADFC8}"/>
          </ac:picMkLst>
        </pc:picChg>
        <pc:picChg chg="add mod">
          <ac:chgData name="Rishav Koirala" userId="485cde02-8ed5-43e9-8857-f9a750fa81d7" providerId="ADAL" clId="{3006B443-6729-4984-B3E5-EFDE91212A25}" dt="2023-03-25T09:35:02.746" v="410" actId="1076"/>
          <ac:picMkLst>
            <pc:docMk/>
            <pc:sldMk cId="1058938703" sldId="258"/>
            <ac:picMk id="9" creationId="{A3A72AC0-E0E4-4694-80BA-20A9B7BCF2B4}"/>
          </ac:picMkLst>
        </pc:picChg>
        <pc:picChg chg="add mod">
          <ac:chgData name="Rishav Koirala" userId="485cde02-8ed5-43e9-8857-f9a750fa81d7" providerId="ADAL" clId="{3006B443-6729-4984-B3E5-EFDE91212A25}" dt="2023-03-25T09:34:53.113" v="407" actId="1076"/>
          <ac:picMkLst>
            <pc:docMk/>
            <pc:sldMk cId="1058938703" sldId="258"/>
            <ac:picMk id="3074" creationId="{F18008F8-0F53-4E85-8DC4-29044838B607}"/>
          </ac:picMkLst>
        </pc:picChg>
        <pc:picChg chg="add mod">
          <ac:chgData name="Rishav Koirala" userId="485cde02-8ed5-43e9-8857-f9a750fa81d7" providerId="ADAL" clId="{3006B443-6729-4984-B3E5-EFDE91212A25}" dt="2023-03-25T09:34:59.290" v="409" actId="1076"/>
          <ac:picMkLst>
            <pc:docMk/>
            <pc:sldMk cId="1058938703" sldId="258"/>
            <ac:picMk id="3076" creationId="{62F27538-2CFD-49DD-A9A7-65DDC72B819D}"/>
          </ac:picMkLst>
        </pc:picChg>
      </pc:sldChg>
      <pc:sldChg chg="addSp delSp modSp add ord modTransition">
        <pc:chgData name="Rishav Koirala" userId="485cde02-8ed5-43e9-8857-f9a750fa81d7" providerId="ADAL" clId="{3006B443-6729-4984-B3E5-EFDE91212A25}" dt="2023-03-29T01:26:20.786" v="459"/>
        <pc:sldMkLst>
          <pc:docMk/>
          <pc:sldMk cId="4219403693" sldId="259"/>
        </pc:sldMkLst>
        <pc:spChg chg="mod">
          <ac:chgData name="Rishav Koirala" userId="485cde02-8ed5-43e9-8857-f9a750fa81d7" providerId="ADAL" clId="{3006B443-6729-4984-B3E5-EFDE91212A25}" dt="2023-03-25T07:16:42.377" v="101" actId="20577"/>
          <ac:spMkLst>
            <pc:docMk/>
            <pc:sldMk cId="4219403693" sldId="259"/>
            <ac:spMk id="2" creationId="{F0B1C6EC-C39D-4D82-B68B-E63B32173A86}"/>
          </ac:spMkLst>
        </pc:spChg>
        <pc:spChg chg="del">
          <ac:chgData name="Rishav Koirala" userId="485cde02-8ed5-43e9-8857-f9a750fa81d7" providerId="ADAL" clId="{3006B443-6729-4984-B3E5-EFDE91212A25}" dt="2023-03-25T08:46:29.645" v="246"/>
          <ac:spMkLst>
            <pc:docMk/>
            <pc:sldMk cId="4219403693" sldId="259"/>
            <ac:spMk id="3" creationId="{269A29A0-A219-48DE-BA00-A29FEA65D7C9}"/>
          </ac:spMkLst>
        </pc:spChg>
        <pc:spChg chg="del">
          <ac:chgData name="Rishav Koirala" userId="485cde02-8ed5-43e9-8857-f9a750fa81d7" providerId="ADAL" clId="{3006B443-6729-4984-B3E5-EFDE91212A25}" dt="2023-03-29T01:26:20.786" v="459"/>
          <ac:spMkLst>
            <pc:docMk/>
            <pc:sldMk cId="4219403693" sldId="259"/>
            <ac:spMk id="3" creationId="{958AD0E3-B24C-4C05-A926-39C8B2FBB5AB}"/>
          </ac:spMkLst>
        </pc:spChg>
        <pc:spChg chg="add del mod">
          <ac:chgData name="Rishav Koirala" userId="485cde02-8ed5-43e9-8857-f9a750fa81d7" providerId="ADAL" clId="{3006B443-6729-4984-B3E5-EFDE91212A25}" dt="2023-03-25T08:56:57.998" v="272"/>
          <ac:spMkLst>
            <pc:docMk/>
            <pc:sldMk cId="4219403693" sldId="259"/>
            <ac:spMk id="5" creationId="{0A5A269C-A3CB-4BF0-B46E-72AF9CC4F957}"/>
          </ac:spMkLst>
        </pc:spChg>
        <pc:picChg chg="add del mod">
          <ac:chgData name="Rishav Koirala" userId="485cde02-8ed5-43e9-8857-f9a750fa81d7" providerId="ADAL" clId="{3006B443-6729-4984-B3E5-EFDE91212A25}" dt="2023-03-25T08:56:56.115" v="271" actId="478"/>
          <ac:picMkLst>
            <pc:docMk/>
            <pc:sldMk cId="4219403693" sldId="259"/>
            <ac:picMk id="2050" creationId="{C3D7E2A6-1CF7-4994-B02F-6FB045AC2EB2}"/>
          </ac:picMkLst>
        </pc:picChg>
        <pc:picChg chg="add mod">
          <ac:chgData name="Rishav Koirala" userId="485cde02-8ed5-43e9-8857-f9a750fa81d7" providerId="ADAL" clId="{3006B443-6729-4984-B3E5-EFDE91212A25}" dt="2023-03-25T08:57:02.613" v="275" actId="1076"/>
          <ac:picMkLst>
            <pc:docMk/>
            <pc:sldMk cId="4219403693" sldId="259"/>
            <ac:picMk id="2052" creationId="{2113BC88-0A3B-4D8A-AC54-8B17EB21F1A4}"/>
          </ac:picMkLst>
        </pc:picChg>
      </pc:sldChg>
      <pc:sldChg chg="addSp delSp modSp add modTransition">
        <pc:chgData name="Rishav Koirala" userId="485cde02-8ed5-43e9-8857-f9a750fa81d7" providerId="ADAL" clId="{3006B443-6729-4984-B3E5-EFDE91212A25}" dt="2023-03-29T01:26:20.786" v="459"/>
        <pc:sldMkLst>
          <pc:docMk/>
          <pc:sldMk cId="1987897951" sldId="260"/>
        </pc:sldMkLst>
        <pc:spChg chg="mod">
          <ac:chgData name="Rishav Koirala" userId="485cde02-8ed5-43e9-8857-f9a750fa81d7" providerId="ADAL" clId="{3006B443-6729-4984-B3E5-EFDE91212A25}" dt="2023-03-25T07:18:17.738" v="135" actId="20577"/>
          <ac:spMkLst>
            <pc:docMk/>
            <pc:sldMk cId="1987897951" sldId="260"/>
            <ac:spMk id="2" creationId="{804997F6-8D2B-4CA8-B299-91D769F9396D}"/>
          </ac:spMkLst>
        </pc:spChg>
        <pc:spChg chg="del">
          <ac:chgData name="Rishav Koirala" userId="485cde02-8ed5-43e9-8857-f9a750fa81d7" providerId="ADAL" clId="{3006B443-6729-4984-B3E5-EFDE91212A25}" dt="2023-03-29T01:26:20.786" v="459"/>
          <ac:spMkLst>
            <pc:docMk/>
            <pc:sldMk cId="1987897951" sldId="260"/>
            <ac:spMk id="3" creationId="{1B5FB661-66B9-4297-8FCC-E2F06B82F9AB}"/>
          </ac:spMkLst>
        </pc:spChg>
        <pc:spChg chg="del">
          <ac:chgData name="Rishav Koirala" userId="485cde02-8ed5-43e9-8857-f9a750fa81d7" providerId="ADAL" clId="{3006B443-6729-4984-B3E5-EFDE91212A25}" dt="2023-03-25T08:53:17.118" v="256"/>
          <ac:spMkLst>
            <pc:docMk/>
            <pc:sldMk cId="1987897951" sldId="260"/>
            <ac:spMk id="3" creationId="{6F048547-4FC4-4696-814E-1F79FF6AB0DC}"/>
          </ac:spMkLst>
        </pc:spChg>
        <pc:picChg chg="add mod">
          <ac:chgData name="Rishav Koirala" userId="485cde02-8ed5-43e9-8857-f9a750fa81d7" providerId="ADAL" clId="{3006B443-6729-4984-B3E5-EFDE91212A25}" dt="2023-03-25T09:05:36.426" v="306" actId="1076"/>
          <ac:picMkLst>
            <pc:docMk/>
            <pc:sldMk cId="1987897951" sldId="260"/>
            <ac:picMk id="4" creationId="{4F506D1F-6DB6-4946-82AC-FE964B1EB8A7}"/>
          </ac:picMkLst>
        </pc:picChg>
        <pc:picChg chg="add del mod">
          <ac:chgData name="Rishav Koirala" userId="485cde02-8ed5-43e9-8857-f9a750fa81d7" providerId="ADAL" clId="{3006B443-6729-4984-B3E5-EFDE91212A25}" dt="2023-03-25T08:56:30.985" v="267" actId="478"/>
          <ac:picMkLst>
            <pc:docMk/>
            <pc:sldMk cId="1987897951" sldId="260"/>
            <ac:picMk id="4098" creationId="{F7F3E96F-8145-4484-849B-87C31C660896}"/>
          </ac:picMkLst>
        </pc:picChg>
        <pc:picChg chg="add mod">
          <ac:chgData name="Rishav Koirala" userId="485cde02-8ed5-43e9-8857-f9a750fa81d7" providerId="ADAL" clId="{3006B443-6729-4984-B3E5-EFDE91212A25}" dt="2023-03-25T09:05:38.154" v="307" actId="1076"/>
          <ac:picMkLst>
            <pc:docMk/>
            <pc:sldMk cId="1987897951" sldId="260"/>
            <ac:picMk id="4100" creationId="{F3E53F56-7FCF-4347-9F20-A577EB6FF839}"/>
          </ac:picMkLst>
        </pc:picChg>
        <pc:picChg chg="add mod">
          <ac:chgData name="Rishav Koirala" userId="485cde02-8ed5-43e9-8857-f9a750fa81d7" providerId="ADAL" clId="{3006B443-6729-4984-B3E5-EFDE91212A25}" dt="2023-03-25T09:05:39.941" v="308" actId="1076"/>
          <ac:picMkLst>
            <pc:docMk/>
            <pc:sldMk cId="1987897951" sldId="260"/>
            <ac:picMk id="4102" creationId="{BF77978A-4B7B-4831-94E2-36FD6ABBC4F0}"/>
          </ac:picMkLst>
        </pc:picChg>
        <pc:picChg chg="add mod">
          <ac:chgData name="Rishav Koirala" userId="485cde02-8ed5-43e9-8857-f9a750fa81d7" providerId="ADAL" clId="{3006B443-6729-4984-B3E5-EFDE91212A25}" dt="2023-03-25T09:05:42.005" v="309" actId="1076"/>
          <ac:picMkLst>
            <pc:docMk/>
            <pc:sldMk cId="1987897951" sldId="260"/>
            <ac:picMk id="4104" creationId="{281D8A0A-288F-4DF3-B87E-FE85E8DB3C9D}"/>
          </ac:picMkLst>
        </pc:picChg>
        <pc:picChg chg="add mod">
          <ac:chgData name="Rishav Koirala" userId="485cde02-8ed5-43e9-8857-f9a750fa81d7" providerId="ADAL" clId="{3006B443-6729-4984-B3E5-EFDE91212A25}" dt="2023-03-25T09:05:44.556" v="310" actId="1076"/>
          <ac:picMkLst>
            <pc:docMk/>
            <pc:sldMk cId="1987897951" sldId="260"/>
            <ac:picMk id="4106" creationId="{6BCCC64A-0D1D-49A7-A201-F336B880BAF8}"/>
          </ac:picMkLst>
        </pc:picChg>
      </pc:sldChg>
      <pc:sldChg chg="addSp delSp modSp add modTransition">
        <pc:chgData name="Rishav Koirala" userId="485cde02-8ed5-43e9-8857-f9a750fa81d7" providerId="ADAL" clId="{3006B443-6729-4984-B3E5-EFDE91212A25}" dt="2023-03-29T01:26:20.786" v="459"/>
        <pc:sldMkLst>
          <pc:docMk/>
          <pc:sldMk cId="2222956110" sldId="262"/>
        </pc:sldMkLst>
        <pc:spChg chg="mod">
          <ac:chgData name="Rishav Koirala" userId="485cde02-8ed5-43e9-8857-f9a750fa81d7" providerId="ADAL" clId="{3006B443-6729-4984-B3E5-EFDE91212A25}" dt="2023-03-25T09:13:48.401" v="329" actId="20577"/>
          <ac:spMkLst>
            <pc:docMk/>
            <pc:sldMk cId="2222956110" sldId="262"/>
            <ac:spMk id="2" creationId="{0937907A-EEDD-4B83-A41E-11E6FBAE139A}"/>
          </ac:spMkLst>
        </pc:spChg>
        <pc:spChg chg="del">
          <ac:chgData name="Rishav Koirala" userId="485cde02-8ed5-43e9-8857-f9a750fa81d7" providerId="ADAL" clId="{3006B443-6729-4984-B3E5-EFDE91212A25}" dt="2023-03-25T07:33:02.137" v="207"/>
          <ac:spMkLst>
            <pc:docMk/>
            <pc:sldMk cId="2222956110" sldId="262"/>
            <ac:spMk id="3" creationId="{48B45130-B637-44C1-832C-BEF59C2DA090}"/>
          </ac:spMkLst>
        </pc:spChg>
        <pc:spChg chg="del">
          <ac:chgData name="Rishav Koirala" userId="485cde02-8ed5-43e9-8857-f9a750fa81d7" providerId="ADAL" clId="{3006B443-6729-4984-B3E5-EFDE91212A25}" dt="2023-03-29T01:26:20.786" v="459"/>
          <ac:spMkLst>
            <pc:docMk/>
            <pc:sldMk cId="2222956110" sldId="262"/>
            <ac:spMk id="4" creationId="{277835CE-CB80-4BDB-AEC9-DACF9379967B}"/>
          </ac:spMkLst>
        </pc:spChg>
        <pc:spChg chg="add del mod">
          <ac:chgData name="Rishav Koirala" userId="485cde02-8ed5-43e9-8857-f9a750fa81d7" providerId="ADAL" clId="{3006B443-6729-4984-B3E5-EFDE91212A25}" dt="2023-03-25T07:36:26.217" v="212"/>
          <ac:spMkLst>
            <pc:docMk/>
            <pc:sldMk cId="2222956110" sldId="262"/>
            <ac:spMk id="6" creationId="{C538C49E-9FD7-4198-A594-D5AA470E3E04}"/>
          </ac:spMkLst>
        </pc:spChg>
        <pc:spChg chg="add del mod">
          <ac:chgData name="Rishav Koirala" userId="485cde02-8ed5-43e9-8857-f9a750fa81d7" providerId="ADAL" clId="{3006B443-6729-4984-B3E5-EFDE91212A25}" dt="2023-03-25T07:36:38.368" v="214"/>
          <ac:spMkLst>
            <pc:docMk/>
            <pc:sldMk cId="2222956110" sldId="262"/>
            <ac:spMk id="10" creationId="{A1C9C849-BCED-4235-AC1B-52A4ABFFB9D5}"/>
          </ac:spMkLst>
        </pc:spChg>
        <pc:picChg chg="add del mod">
          <ac:chgData name="Rishav Koirala" userId="485cde02-8ed5-43e9-8857-f9a750fa81d7" providerId="ADAL" clId="{3006B443-6729-4984-B3E5-EFDE91212A25}" dt="2023-03-25T07:36:09.180" v="209"/>
          <ac:picMkLst>
            <pc:docMk/>
            <pc:sldMk cId="2222956110" sldId="262"/>
            <ac:picMk id="5" creationId="{CD9B1481-5A5C-4462-B676-109504D9733A}"/>
          </ac:picMkLst>
        </pc:picChg>
        <pc:picChg chg="add del mod">
          <ac:chgData name="Rishav Koirala" userId="485cde02-8ed5-43e9-8857-f9a750fa81d7" providerId="ADAL" clId="{3006B443-6729-4984-B3E5-EFDE91212A25}" dt="2023-03-25T07:36:27.578" v="213" actId="478"/>
          <ac:picMkLst>
            <pc:docMk/>
            <pc:sldMk cId="2222956110" sldId="262"/>
            <ac:picMk id="8" creationId="{F7C1FF9D-3E13-46D1-A8D7-656281824E88}"/>
          </ac:picMkLst>
        </pc:picChg>
        <pc:picChg chg="add mod">
          <ac:chgData name="Rishav Koirala" userId="485cde02-8ed5-43e9-8857-f9a750fa81d7" providerId="ADAL" clId="{3006B443-6729-4984-B3E5-EFDE91212A25}" dt="2023-03-25T09:08:51.778" v="320" actId="1076"/>
          <ac:picMkLst>
            <pc:docMk/>
            <pc:sldMk cId="2222956110" sldId="262"/>
            <ac:picMk id="12" creationId="{3619FA94-0030-4B0E-86B0-1DB1B8F3F895}"/>
          </ac:picMkLst>
        </pc:picChg>
        <pc:picChg chg="add mod">
          <ac:chgData name="Rishav Koirala" userId="485cde02-8ed5-43e9-8857-f9a750fa81d7" providerId="ADAL" clId="{3006B443-6729-4984-B3E5-EFDE91212A25}" dt="2023-03-25T09:13:40.660" v="326" actId="1076"/>
          <ac:picMkLst>
            <pc:docMk/>
            <pc:sldMk cId="2222956110" sldId="262"/>
            <ac:picMk id="13" creationId="{277CFE50-AE4F-46A4-803E-90652F013217}"/>
          </ac:picMkLst>
        </pc:picChg>
        <pc:picChg chg="add mod">
          <ac:chgData name="Rishav Koirala" userId="485cde02-8ed5-43e9-8857-f9a750fa81d7" providerId="ADAL" clId="{3006B443-6729-4984-B3E5-EFDE91212A25}" dt="2023-03-25T09:13:42.383" v="327" actId="1076"/>
          <ac:picMkLst>
            <pc:docMk/>
            <pc:sldMk cId="2222956110" sldId="262"/>
            <ac:picMk id="5122" creationId="{FD86055D-CA9F-4F09-8238-D7B869FCAEDE}"/>
          </ac:picMkLst>
        </pc:picChg>
      </pc:sldChg>
      <pc:sldChg chg="addSp delSp modSp add modTransition">
        <pc:chgData name="Rishav Koirala" userId="485cde02-8ed5-43e9-8857-f9a750fa81d7" providerId="ADAL" clId="{3006B443-6729-4984-B3E5-EFDE91212A25}" dt="2023-03-29T01:26:20.786" v="459"/>
        <pc:sldMkLst>
          <pc:docMk/>
          <pc:sldMk cId="738678520" sldId="264"/>
        </pc:sldMkLst>
        <pc:spChg chg="mod">
          <ac:chgData name="Rishav Koirala" userId="485cde02-8ed5-43e9-8857-f9a750fa81d7" providerId="ADAL" clId="{3006B443-6729-4984-B3E5-EFDE91212A25}" dt="2023-03-25T09:13:55.697" v="331" actId="20577"/>
          <ac:spMkLst>
            <pc:docMk/>
            <pc:sldMk cId="738678520" sldId="264"/>
            <ac:spMk id="2" creationId="{0937907A-EEDD-4B83-A41E-11E6FBAE139A}"/>
          </ac:spMkLst>
        </pc:spChg>
        <pc:spChg chg="add del mod">
          <ac:chgData name="Rishav Koirala" userId="485cde02-8ed5-43e9-8857-f9a750fa81d7" providerId="ADAL" clId="{3006B443-6729-4984-B3E5-EFDE91212A25}" dt="2023-03-25T09:14:07.326" v="335"/>
          <ac:spMkLst>
            <pc:docMk/>
            <pc:sldMk cId="738678520" sldId="264"/>
            <ac:spMk id="4" creationId="{068681C1-B40B-4ED4-AFCC-0B9550ABEF9C}"/>
          </ac:spMkLst>
        </pc:spChg>
        <pc:spChg chg="del">
          <ac:chgData name="Rishav Koirala" userId="485cde02-8ed5-43e9-8857-f9a750fa81d7" providerId="ADAL" clId="{3006B443-6729-4984-B3E5-EFDE91212A25}" dt="2023-03-29T01:26:20.786" v="459"/>
          <ac:spMkLst>
            <pc:docMk/>
            <pc:sldMk cId="738678520" sldId="264"/>
            <ac:spMk id="5" creationId="{6743BF36-6CD8-43D7-8832-FC7AF5246D56}"/>
          </ac:spMkLst>
        </pc:spChg>
        <pc:spChg chg="add del">
          <ac:chgData name="Rishav Koirala" userId="485cde02-8ed5-43e9-8857-f9a750fa81d7" providerId="ADAL" clId="{3006B443-6729-4984-B3E5-EFDE91212A25}" dt="2023-03-25T09:22:20.201" v="365"/>
          <ac:spMkLst>
            <pc:docMk/>
            <pc:sldMk cId="738678520" sldId="264"/>
            <ac:spMk id="5" creationId="{FB267EE3-E063-48CA-A20F-2539E6AEB07A}"/>
          </ac:spMkLst>
        </pc:spChg>
        <pc:picChg chg="add mod">
          <ac:chgData name="Rishav Koirala" userId="485cde02-8ed5-43e9-8857-f9a750fa81d7" providerId="ADAL" clId="{3006B443-6729-4984-B3E5-EFDE91212A25}" dt="2023-03-25T09:14:50.510" v="344" actId="1076"/>
          <ac:picMkLst>
            <pc:docMk/>
            <pc:sldMk cId="738678520" sldId="264"/>
            <ac:picMk id="8" creationId="{669D5C8D-28B0-4CDB-AF70-CE60B0DECE94}"/>
          </ac:picMkLst>
        </pc:picChg>
        <pc:picChg chg="del">
          <ac:chgData name="Rishav Koirala" userId="485cde02-8ed5-43e9-8857-f9a750fa81d7" providerId="ADAL" clId="{3006B443-6729-4984-B3E5-EFDE91212A25}" dt="2023-03-25T09:13:57.602" v="332" actId="478"/>
          <ac:picMkLst>
            <pc:docMk/>
            <pc:sldMk cId="738678520" sldId="264"/>
            <ac:picMk id="12" creationId="{3619FA94-0030-4B0E-86B0-1DB1B8F3F895}"/>
          </ac:picMkLst>
        </pc:picChg>
        <pc:picChg chg="del">
          <ac:chgData name="Rishav Koirala" userId="485cde02-8ed5-43e9-8857-f9a750fa81d7" providerId="ADAL" clId="{3006B443-6729-4984-B3E5-EFDE91212A25}" dt="2023-03-25T09:14:01.816" v="333" actId="478"/>
          <ac:picMkLst>
            <pc:docMk/>
            <pc:sldMk cId="738678520" sldId="264"/>
            <ac:picMk id="13" creationId="{277CFE50-AE4F-46A4-803E-90652F013217}"/>
          </ac:picMkLst>
        </pc:picChg>
        <pc:picChg chg="del">
          <ac:chgData name="Rishav Koirala" userId="485cde02-8ed5-43e9-8857-f9a750fa81d7" providerId="ADAL" clId="{3006B443-6729-4984-B3E5-EFDE91212A25}" dt="2023-03-25T09:14:02.305" v="334" actId="478"/>
          <ac:picMkLst>
            <pc:docMk/>
            <pc:sldMk cId="738678520" sldId="264"/>
            <ac:picMk id="5122" creationId="{FD86055D-CA9F-4F09-8238-D7B869FCAEDE}"/>
          </ac:picMkLst>
        </pc:picChg>
        <pc:picChg chg="add mod">
          <ac:chgData name="Rishav Koirala" userId="485cde02-8ed5-43e9-8857-f9a750fa81d7" providerId="ADAL" clId="{3006B443-6729-4984-B3E5-EFDE91212A25}" dt="2023-03-25T09:22:00.157" v="361" actId="1076"/>
          <ac:picMkLst>
            <pc:docMk/>
            <pc:sldMk cId="738678520" sldId="264"/>
            <ac:picMk id="6146" creationId="{7601EC98-B5F7-4162-B3B8-826084820CA5}"/>
          </ac:picMkLst>
        </pc:picChg>
        <pc:picChg chg="add del mod">
          <ac:chgData name="Rishav Koirala" userId="485cde02-8ed5-43e9-8857-f9a750fa81d7" providerId="ADAL" clId="{3006B443-6729-4984-B3E5-EFDE91212A25}" dt="2023-03-25T09:20:33.679" v="349" actId="478"/>
          <ac:picMkLst>
            <pc:docMk/>
            <pc:sldMk cId="738678520" sldId="264"/>
            <ac:picMk id="6148" creationId="{7F06B5AB-D138-4587-B86F-495CF26D5652}"/>
          </ac:picMkLst>
        </pc:picChg>
        <pc:picChg chg="add mod">
          <ac:chgData name="Rishav Koirala" userId="485cde02-8ed5-43e9-8857-f9a750fa81d7" providerId="ADAL" clId="{3006B443-6729-4984-B3E5-EFDE91212A25}" dt="2023-03-25T09:27:48.009" v="377" actId="1076"/>
          <ac:picMkLst>
            <pc:docMk/>
            <pc:sldMk cId="738678520" sldId="264"/>
            <ac:picMk id="6150" creationId="{1881A2AD-6798-4CE2-9ADA-0CA21AEE754C}"/>
          </ac:picMkLst>
        </pc:picChg>
        <pc:picChg chg="add del mod">
          <ac:chgData name="Rishav Koirala" userId="485cde02-8ed5-43e9-8857-f9a750fa81d7" providerId="ADAL" clId="{3006B443-6729-4984-B3E5-EFDE91212A25}" dt="2023-03-25T09:22:38.350" v="366" actId="478"/>
          <ac:picMkLst>
            <pc:docMk/>
            <pc:sldMk cId="738678520" sldId="264"/>
            <ac:picMk id="6152" creationId="{500C2E19-C49B-4BD3-BD7E-41998299A081}"/>
          </ac:picMkLst>
        </pc:picChg>
        <pc:picChg chg="add mod">
          <ac:chgData name="Rishav Koirala" userId="485cde02-8ed5-43e9-8857-f9a750fa81d7" providerId="ADAL" clId="{3006B443-6729-4984-B3E5-EFDE91212A25}" dt="2023-03-25T09:22:42.084" v="369" actId="1076"/>
          <ac:picMkLst>
            <pc:docMk/>
            <pc:sldMk cId="738678520" sldId="264"/>
            <ac:picMk id="6154" creationId="{AC6C35AC-9D3C-45B8-9E35-CBA0902B084B}"/>
          </ac:picMkLst>
        </pc:picChg>
        <pc:picChg chg="add mod">
          <ac:chgData name="Rishav Koirala" userId="485cde02-8ed5-43e9-8857-f9a750fa81d7" providerId="ADAL" clId="{3006B443-6729-4984-B3E5-EFDE91212A25}" dt="2023-03-25T09:23:04.777" v="374" actId="1076"/>
          <ac:picMkLst>
            <pc:docMk/>
            <pc:sldMk cId="738678520" sldId="264"/>
            <ac:picMk id="6156" creationId="{461DD044-2E75-4910-99DF-720377E25499}"/>
          </ac:picMkLst>
        </pc:picChg>
      </pc:sldChg>
      <pc:sldChg chg="addSp delSp modSp add modTransition">
        <pc:chgData name="Rishav Koirala" userId="485cde02-8ed5-43e9-8857-f9a750fa81d7" providerId="ADAL" clId="{3006B443-6729-4984-B3E5-EFDE91212A25}" dt="2023-03-29T01:26:20.786" v="459"/>
        <pc:sldMkLst>
          <pc:docMk/>
          <pc:sldMk cId="3525047905" sldId="265"/>
        </pc:sldMkLst>
        <pc:spChg chg="mod">
          <ac:chgData name="Rishav Koirala" userId="485cde02-8ed5-43e9-8857-f9a750fa81d7" providerId="ADAL" clId="{3006B443-6729-4984-B3E5-EFDE91212A25}" dt="2023-03-25T09:28:14.619" v="381" actId="20577"/>
          <ac:spMkLst>
            <pc:docMk/>
            <pc:sldMk cId="3525047905" sldId="265"/>
            <ac:spMk id="2" creationId="{0937907A-EEDD-4B83-A41E-11E6FBAE139A}"/>
          </ac:spMkLst>
        </pc:spChg>
        <pc:spChg chg="del">
          <ac:chgData name="Rishav Koirala" userId="485cde02-8ed5-43e9-8857-f9a750fa81d7" providerId="ADAL" clId="{3006B443-6729-4984-B3E5-EFDE91212A25}" dt="2023-03-29T01:26:20.786" v="459"/>
          <ac:spMkLst>
            <pc:docMk/>
            <pc:sldMk cId="3525047905" sldId="265"/>
            <ac:spMk id="4" creationId="{B1DAAEA9-51A8-496F-8FFC-EB64AC3A150B}"/>
          </ac:spMkLst>
        </pc:spChg>
        <pc:picChg chg="del">
          <ac:chgData name="Rishav Koirala" userId="485cde02-8ed5-43e9-8857-f9a750fa81d7" providerId="ADAL" clId="{3006B443-6729-4984-B3E5-EFDE91212A25}" dt="2023-03-25T09:28:17.647" v="382" actId="478"/>
          <ac:picMkLst>
            <pc:docMk/>
            <pc:sldMk cId="3525047905" sldId="265"/>
            <ac:picMk id="6146" creationId="{7601EC98-B5F7-4162-B3B8-826084820CA5}"/>
          </ac:picMkLst>
        </pc:picChg>
        <pc:picChg chg="del">
          <ac:chgData name="Rishav Koirala" userId="485cde02-8ed5-43e9-8857-f9a750fa81d7" providerId="ADAL" clId="{3006B443-6729-4984-B3E5-EFDE91212A25}" dt="2023-03-25T09:28:46.251" v="388" actId="478"/>
          <ac:picMkLst>
            <pc:docMk/>
            <pc:sldMk cId="3525047905" sldId="265"/>
            <ac:picMk id="6150" creationId="{1881A2AD-6798-4CE2-9ADA-0CA21AEE754C}"/>
          </ac:picMkLst>
        </pc:picChg>
        <pc:picChg chg="del">
          <ac:chgData name="Rishav Koirala" userId="485cde02-8ed5-43e9-8857-f9a750fa81d7" providerId="ADAL" clId="{3006B443-6729-4984-B3E5-EFDE91212A25}" dt="2023-03-25T09:28:18.251" v="383" actId="478"/>
          <ac:picMkLst>
            <pc:docMk/>
            <pc:sldMk cId="3525047905" sldId="265"/>
            <ac:picMk id="6154" creationId="{AC6C35AC-9D3C-45B8-9E35-CBA0902B084B}"/>
          </ac:picMkLst>
        </pc:picChg>
        <pc:picChg chg="mod">
          <ac:chgData name="Rishav Koirala" userId="485cde02-8ed5-43e9-8857-f9a750fa81d7" providerId="ADAL" clId="{3006B443-6729-4984-B3E5-EFDE91212A25}" dt="2023-03-25T09:28:20.296" v="384" actId="1076"/>
          <ac:picMkLst>
            <pc:docMk/>
            <pc:sldMk cId="3525047905" sldId="265"/>
            <ac:picMk id="6156" creationId="{461DD044-2E75-4910-99DF-720377E25499}"/>
          </ac:picMkLst>
        </pc:picChg>
        <pc:picChg chg="add mod">
          <ac:chgData name="Rishav Koirala" userId="485cde02-8ed5-43e9-8857-f9a750fa81d7" providerId="ADAL" clId="{3006B443-6729-4984-B3E5-EFDE91212A25}" dt="2023-03-25T09:28:43.217" v="387" actId="1076"/>
          <ac:picMkLst>
            <pc:docMk/>
            <pc:sldMk cId="3525047905" sldId="265"/>
            <ac:picMk id="7170" creationId="{478A57DF-B6AF-4115-A7F5-84F58C2C8149}"/>
          </ac:picMkLst>
        </pc:picChg>
        <pc:picChg chg="add mod">
          <ac:chgData name="Rishav Koirala" userId="485cde02-8ed5-43e9-8857-f9a750fa81d7" providerId="ADAL" clId="{3006B443-6729-4984-B3E5-EFDE91212A25}" dt="2023-03-25T09:29:41.489" v="392" actId="1076"/>
          <ac:picMkLst>
            <pc:docMk/>
            <pc:sldMk cId="3525047905" sldId="265"/>
            <ac:picMk id="7172" creationId="{3D54FBE8-5FDB-4A31-9BF9-99FE99442A55}"/>
          </ac:picMkLst>
        </pc:picChg>
      </pc:sldChg>
      <pc:sldChg chg="delSp">
        <pc:chgData name="Rishav Koirala" userId="485cde02-8ed5-43e9-8857-f9a750fa81d7" providerId="ADAL" clId="{3006B443-6729-4984-B3E5-EFDE91212A25}" dt="2023-03-29T01:26:20.786" v="459"/>
        <pc:sldMkLst>
          <pc:docMk/>
          <pc:sldMk cId="415823261" sldId="267"/>
        </pc:sldMkLst>
        <pc:spChg chg="del">
          <ac:chgData name="Rishav Koirala" userId="485cde02-8ed5-43e9-8857-f9a750fa81d7" providerId="ADAL" clId="{3006B443-6729-4984-B3E5-EFDE91212A25}" dt="2023-03-29T01:26:20.786" v="459"/>
          <ac:spMkLst>
            <pc:docMk/>
            <pc:sldMk cId="415823261" sldId="267"/>
            <ac:spMk id="3" creationId="{86970941-5F44-4971-876C-07747A3752A7}"/>
          </ac:spMkLst>
        </pc:spChg>
      </pc:sldChg>
      <pc:sldChg chg="delSp">
        <pc:chgData name="Rishav Koirala" userId="485cde02-8ed5-43e9-8857-f9a750fa81d7" providerId="ADAL" clId="{3006B443-6729-4984-B3E5-EFDE91212A25}" dt="2023-03-29T01:26:20.786" v="459"/>
        <pc:sldMkLst>
          <pc:docMk/>
          <pc:sldMk cId="1155909828" sldId="268"/>
        </pc:sldMkLst>
        <pc:spChg chg="del">
          <ac:chgData name="Rishav Koirala" userId="485cde02-8ed5-43e9-8857-f9a750fa81d7" providerId="ADAL" clId="{3006B443-6729-4984-B3E5-EFDE91212A25}" dt="2023-03-29T01:26:20.786" v="459"/>
          <ac:spMkLst>
            <pc:docMk/>
            <pc:sldMk cId="1155909828" sldId="268"/>
            <ac:spMk id="3" creationId="{92C98213-94A9-4198-8CA4-6B0976992CEE}"/>
          </ac:spMkLst>
        </pc:spChg>
      </pc:sldChg>
      <pc:sldChg chg="delSp">
        <pc:chgData name="Rishav Koirala" userId="485cde02-8ed5-43e9-8857-f9a750fa81d7" providerId="ADAL" clId="{3006B443-6729-4984-B3E5-EFDE91212A25}" dt="2023-03-29T01:26:20.786" v="459"/>
        <pc:sldMkLst>
          <pc:docMk/>
          <pc:sldMk cId="359763486" sldId="269"/>
        </pc:sldMkLst>
        <pc:spChg chg="del">
          <ac:chgData name="Rishav Koirala" userId="485cde02-8ed5-43e9-8857-f9a750fa81d7" providerId="ADAL" clId="{3006B443-6729-4984-B3E5-EFDE91212A25}" dt="2023-03-29T01:26:20.786" v="459"/>
          <ac:spMkLst>
            <pc:docMk/>
            <pc:sldMk cId="359763486" sldId="269"/>
            <ac:spMk id="3" creationId="{B97BFA89-7BF7-4CED-BF53-9781CB08854E}"/>
          </ac:spMkLst>
        </pc:spChg>
      </pc:sldChg>
      <pc:sldChg chg="delSp">
        <pc:chgData name="Rishav Koirala" userId="485cde02-8ed5-43e9-8857-f9a750fa81d7" providerId="ADAL" clId="{3006B443-6729-4984-B3E5-EFDE91212A25}" dt="2023-03-29T01:26:20.786" v="459"/>
        <pc:sldMkLst>
          <pc:docMk/>
          <pc:sldMk cId="4017359769" sldId="270"/>
        </pc:sldMkLst>
        <pc:spChg chg="del">
          <ac:chgData name="Rishav Koirala" userId="485cde02-8ed5-43e9-8857-f9a750fa81d7" providerId="ADAL" clId="{3006B443-6729-4984-B3E5-EFDE91212A25}" dt="2023-03-29T01:26:20.786" v="459"/>
          <ac:spMkLst>
            <pc:docMk/>
            <pc:sldMk cId="4017359769" sldId="270"/>
            <ac:spMk id="3" creationId="{361FC65C-2DEC-4835-878A-170CB5C052EF}"/>
          </ac:spMkLst>
        </pc:spChg>
      </pc:sldChg>
      <pc:sldChg chg="delSp">
        <pc:chgData name="Rishav Koirala" userId="485cde02-8ed5-43e9-8857-f9a750fa81d7" providerId="ADAL" clId="{3006B443-6729-4984-B3E5-EFDE91212A25}" dt="2023-03-29T01:26:20.786" v="459"/>
        <pc:sldMkLst>
          <pc:docMk/>
          <pc:sldMk cId="3761868893" sldId="271"/>
        </pc:sldMkLst>
        <pc:spChg chg="del">
          <ac:chgData name="Rishav Koirala" userId="485cde02-8ed5-43e9-8857-f9a750fa81d7" providerId="ADAL" clId="{3006B443-6729-4984-B3E5-EFDE91212A25}" dt="2023-03-29T01:26:20.786" v="459"/>
          <ac:spMkLst>
            <pc:docMk/>
            <pc:sldMk cId="3761868893" sldId="271"/>
            <ac:spMk id="3" creationId="{8D762DCF-DECA-4ED6-B027-58DBE28444A4}"/>
          </ac:spMkLst>
        </pc:spChg>
      </pc:sldChg>
      <pc:sldChg chg="delSp">
        <pc:chgData name="Rishav Koirala" userId="485cde02-8ed5-43e9-8857-f9a750fa81d7" providerId="ADAL" clId="{3006B443-6729-4984-B3E5-EFDE91212A25}" dt="2023-03-29T01:26:20.786" v="459"/>
        <pc:sldMkLst>
          <pc:docMk/>
          <pc:sldMk cId="1253875055" sldId="272"/>
        </pc:sldMkLst>
        <pc:spChg chg="del">
          <ac:chgData name="Rishav Koirala" userId="485cde02-8ed5-43e9-8857-f9a750fa81d7" providerId="ADAL" clId="{3006B443-6729-4984-B3E5-EFDE91212A25}" dt="2023-03-29T01:26:20.786" v="459"/>
          <ac:spMkLst>
            <pc:docMk/>
            <pc:sldMk cId="1253875055" sldId="272"/>
            <ac:spMk id="5" creationId="{E2510DBB-3DC4-4FB2-AFEA-3376441DD1BD}"/>
          </ac:spMkLst>
        </pc:spChg>
      </pc:sldChg>
      <pc:sldChg chg="delSp">
        <pc:chgData name="Rishav Koirala" userId="485cde02-8ed5-43e9-8857-f9a750fa81d7" providerId="ADAL" clId="{3006B443-6729-4984-B3E5-EFDE91212A25}" dt="2023-03-29T01:26:20.786" v="459"/>
        <pc:sldMkLst>
          <pc:docMk/>
          <pc:sldMk cId="2817042699" sldId="273"/>
        </pc:sldMkLst>
        <pc:spChg chg="del">
          <ac:chgData name="Rishav Koirala" userId="485cde02-8ed5-43e9-8857-f9a750fa81d7" providerId="ADAL" clId="{3006B443-6729-4984-B3E5-EFDE91212A25}" dt="2023-03-29T01:26:20.786" v="459"/>
          <ac:spMkLst>
            <pc:docMk/>
            <pc:sldMk cId="2817042699" sldId="273"/>
            <ac:spMk id="3" creationId="{D3368198-B228-4C71-8345-3DC6AC862932}"/>
          </ac:spMkLst>
        </pc:spChg>
      </pc:sldChg>
      <pc:sldChg chg="delSp">
        <pc:chgData name="Rishav Koirala" userId="485cde02-8ed5-43e9-8857-f9a750fa81d7" providerId="ADAL" clId="{3006B443-6729-4984-B3E5-EFDE91212A25}" dt="2023-03-29T01:26:20.786" v="459"/>
        <pc:sldMkLst>
          <pc:docMk/>
          <pc:sldMk cId="2475119180" sldId="274"/>
        </pc:sldMkLst>
        <pc:spChg chg="del">
          <ac:chgData name="Rishav Koirala" userId="485cde02-8ed5-43e9-8857-f9a750fa81d7" providerId="ADAL" clId="{3006B443-6729-4984-B3E5-EFDE91212A25}" dt="2023-03-29T01:26:20.786" v="459"/>
          <ac:spMkLst>
            <pc:docMk/>
            <pc:sldMk cId="2475119180" sldId="274"/>
            <ac:spMk id="3" creationId="{3B3A308A-D85F-4730-8564-E7141F3101B6}"/>
          </ac:spMkLst>
        </pc:spChg>
      </pc:sldChg>
      <pc:sldChg chg="delSp">
        <pc:chgData name="Rishav Koirala" userId="485cde02-8ed5-43e9-8857-f9a750fa81d7" providerId="ADAL" clId="{3006B443-6729-4984-B3E5-EFDE91212A25}" dt="2023-03-29T01:26:20.786" v="459"/>
        <pc:sldMkLst>
          <pc:docMk/>
          <pc:sldMk cId="2281152195" sldId="275"/>
        </pc:sldMkLst>
        <pc:spChg chg="del">
          <ac:chgData name="Rishav Koirala" userId="485cde02-8ed5-43e9-8857-f9a750fa81d7" providerId="ADAL" clId="{3006B443-6729-4984-B3E5-EFDE91212A25}" dt="2023-03-29T01:26:20.786" v="459"/>
          <ac:spMkLst>
            <pc:docMk/>
            <pc:sldMk cId="2281152195" sldId="275"/>
            <ac:spMk id="4" creationId="{9E365B77-168A-4FBE-9CA8-7AF6BCA93E6F}"/>
          </ac:spMkLst>
        </pc:spChg>
      </pc:sldChg>
      <pc:sldChg chg="delSp">
        <pc:chgData name="Rishav Koirala" userId="485cde02-8ed5-43e9-8857-f9a750fa81d7" providerId="ADAL" clId="{3006B443-6729-4984-B3E5-EFDE91212A25}" dt="2023-03-29T01:26:20.786" v="459"/>
        <pc:sldMkLst>
          <pc:docMk/>
          <pc:sldMk cId="2865808010" sldId="276"/>
        </pc:sldMkLst>
        <pc:spChg chg="del">
          <ac:chgData name="Rishav Koirala" userId="485cde02-8ed5-43e9-8857-f9a750fa81d7" providerId="ADAL" clId="{3006B443-6729-4984-B3E5-EFDE91212A25}" dt="2023-03-29T01:26:20.786" v="459"/>
          <ac:spMkLst>
            <pc:docMk/>
            <pc:sldMk cId="2865808010" sldId="276"/>
            <ac:spMk id="3" creationId="{07D3B005-BCA0-4FCA-89CC-986C8DF81B3A}"/>
          </ac:spMkLst>
        </pc:spChg>
      </pc:sldChg>
      <pc:sldChg chg="delSp">
        <pc:chgData name="Rishav Koirala" userId="485cde02-8ed5-43e9-8857-f9a750fa81d7" providerId="ADAL" clId="{3006B443-6729-4984-B3E5-EFDE91212A25}" dt="2023-03-29T01:26:20.786" v="459"/>
        <pc:sldMkLst>
          <pc:docMk/>
          <pc:sldMk cId="3945051538" sldId="277"/>
        </pc:sldMkLst>
        <pc:spChg chg="del">
          <ac:chgData name="Rishav Koirala" userId="485cde02-8ed5-43e9-8857-f9a750fa81d7" providerId="ADAL" clId="{3006B443-6729-4984-B3E5-EFDE91212A25}" dt="2023-03-29T01:26:20.786" v="459"/>
          <ac:spMkLst>
            <pc:docMk/>
            <pc:sldMk cId="3945051538" sldId="277"/>
            <ac:spMk id="3" creationId="{AC3240EF-E185-470F-B111-03C41E60EDA2}"/>
          </ac:spMkLst>
        </pc:spChg>
      </pc:sldChg>
      <pc:sldChg chg="delSp">
        <pc:chgData name="Rishav Koirala" userId="485cde02-8ed5-43e9-8857-f9a750fa81d7" providerId="ADAL" clId="{3006B443-6729-4984-B3E5-EFDE91212A25}" dt="2023-03-29T01:26:20.786" v="459"/>
        <pc:sldMkLst>
          <pc:docMk/>
          <pc:sldMk cId="3448366868" sldId="278"/>
        </pc:sldMkLst>
        <pc:spChg chg="del">
          <ac:chgData name="Rishav Koirala" userId="485cde02-8ed5-43e9-8857-f9a750fa81d7" providerId="ADAL" clId="{3006B443-6729-4984-B3E5-EFDE91212A25}" dt="2023-03-29T01:26:20.786" v="459"/>
          <ac:spMkLst>
            <pc:docMk/>
            <pc:sldMk cId="3448366868" sldId="278"/>
            <ac:spMk id="3" creationId="{5CC8A665-5EA6-4E82-9F7F-0829FA692B60}"/>
          </ac:spMkLst>
        </pc:spChg>
      </pc:sldChg>
      <pc:sldChg chg="delSp">
        <pc:chgData name="Rishav Koirala" userId="485cde02-8ed5-43e9-8857-f9a750fa81d7" providerId="ADAL" clId="{3006B443-6729-4984-B3E5-EFDE91212A25}" dt="2023-03-29T01:26:20.786" v="459"/>
        <pc:sldMkLst>
          <pc:docMk/>
          <pc:sldMk cId="2821661462" sldId="279"/>
        </pc:sldMkLst>
        <pc:spChg chg="del">
          <ac:chgData name="Rishav Koirala" userId="485cde02-8ed5-43e9-8857-f9a750fa81d7" providerId="ADAL" clId="{3006B443-6729-4984-B3E5-EFDE91212A25}" dt="2023-03-29T01:26:20.786" v="459"/>
          <ac:spMkLst>
            <pc:docMk/>
            <pc:sldMk cId="2821661462" sldId="279"/>
            <ac:spMk id="4" creationId="{DCE48AFB-FE38-4547-AE80-FE62F3901D6A}"/>
          </ac:spMkLst>
        </pc:spChg>
      </pc:sldChg>
      <pc:sldChg chg="delSp">
        <pc:chgData name="Rishav Koirala" userId="485cde02-8ed5-43e9-8857-f9a750fa81d7" providerId="ADAL" clId="{3006B443-6729-4984-B3E5-EFDE91212A25}" dt="2023-03-29T01:26:20.786" v="459"/>
        <pc:sldMkLst>
          <pc:docMk/>
          <pc:sldMk cId="1785670886" sldId="280"/>
        </pc:sldMkLst>
        <pc:spChg chg="del">
          <ac:chgData name="Rishav Koirala" userId="485cde02-8ed5-43e9-8857-f9a750fa81d7" providerId="ADAL" clId="{3006B443-6729-4984-B3E5-EFDE91212A25}" dt="2023-03-29T01:26:20.786" v="459"/>
          <ac:spMkLst>
            <pc:docMk/>
            <pc:sldMk cId="1785670886" sldId="280"/>
            <ac:spMk id="3" creationId="{13C7DBC1-7101-441C-92A3-5C5BC012100C}"/>
          </ac:spMkLst>
        </pc:spChg>
      </pc:sldChg>
      <pc:sldChg chg="delSp">
        <pc:chgData name="Rishav Koirala" userId="485cde02-8ed5-43e9-8857-f9a750fa81d7" providerId="ADAL" clId="{3006B443-6729-4984-B3E5-EFDE91212A25}" dt="2023-03-29T01:26:20.786" v="459"/>
        <pc:sldMkLst>
          <pc:docMk/>
          <pc:sldMk cId="4027073148" sldId="281"/>
        </pc:sldMkLst>
        <pc:spChg chg="del">
          <ac:chgData name="Rishav Koirala" userId="485cde02-8ed5-43e9-8857-f9a750fa81d7" providerId="ADAL" clId="{3006B443-6729-4984-B3E5-EFDE91212A25}" dt="2023-03-29T01:26:20.786" v="459"/>
          <ac:spMkLst>
            <pc:docMk/>
            <pc:sldMk cId="4027073148" sldId="281"/>
            <ac:spMk id="4" creationId="{359FF93E-A470-4248-8E86-4E4E8FE3B00B}"/>
          </ac:spMkLst>
        </pc:spChg>
      </pc:sldChg>
      <pc:sldChg chg="delSp">
        <pc:chgData name="Rishav Koirala" userId="485cde02-8ed5-43e9-8857-f9a750fa81d7" providerId="ADAL" clId="{3006B443-6729-4984-B3E5-EFDE91212A25}" dt="2023-03-29T01:26:20.786" v="459"/>
        <pc:sldMkLst>
          <pc:docMk/>
          <pc:sldMk cId="3242263939" sldId="282"/>
        </pc:sldMkLst>
        <pc:spChg chg="del">
          <ac:chgData name="Rishav Koirala" userId="485cde02-8ed5-43e9-8857-f9a750fa81d7" providerId="ADAL" clId="{3006B443-6729-4984-B3E5-EFDE91212A25}" dt="2023-03-29T01:26:20.786" v="459"/>
          <ac:spMkLst>
            <pc:docMk/>
            <pc:sldMk cId="3242263939" sldId="282"/>
            <ac:spMk id="4" creationId="{FC73A752-F84D-45B2-B96C-16E5527EFCF1}"/>
          </ac:spMkLst>
        </pc:spChg>
      </pc:sldChg>
      <pc:sldMasterChg chg="modSldLayout">
        <pc:chgData name="Rishav Koirala" userId="485cde02-8ed5-43e9-8857-f9a750fa81d7" providerId="ADAL" clId="{3006B443-6729-4984-B3E5-EFDE91212A25}" dt="2023-03-29T01:28:18.907" v="465" actId="14100"/>
        <pc:sldMasterMkLst>
          <pc:docMk/>
          <pc:sldMasterMk cId="4170559465" sldId="2147483660"/>
        </pc:sldMasterMkLst>
        <pc:sldLayoutChg chg="modSp">
          <pc:chgData name="Rishav Koirala" userId="485cde02-8ed5-43e9-8857-f9a750fa81d7" providerId="ADAL" clId="{3006B443-6729-4984-B3E5-EFDE91212A25}" dt="2023-03-29T01:27:06.614" v="461" actId="14100"/>
          <pc:sldLayoutMkLst>
            <pc:docMk/>
            <pc:sldMasterMk cId="4170559465" sldId="2147483660"/>
            <pc:sldLayoutMk cId="2998530883" sldId="2147483662"/>
          </pc:sldLayoutMkLst>
          <pc:spChg chg="mod">
            <ac:chgData name="Rishav Koirala" userId="485cde02-8ed5-43e9-8857-f9a750fa81d7" providerId="ADAL" clId="{3006B443-6729-4984-B3E5-EFDE91212A25}" dt="2023-03-29T01:27:06.614" v="461" actId="14100"/>
            <ac:spMkLst>
              <pc:docMk/>
              <pc:sldMasterMk cId="4170559465" sldId="2147483660"/>
              <pc:sldLayoutMk cId="2998530883" sldId="2147483662"/>
              <ac:spMk id="4" creationId="{CFA4563C-A842-4E59-8BB7-52D5FD2140E9}"/>
            </ac:spMkLst>
          </pc:spChg>
        </pc:sldLayoutChg>
        <pc:sldLayoutChg chg="modSp">
          <pc:chgData name="Rishav Koirala" userId="485cde02-8ed5-43e9-8857-f9a750fa81d7" providerId="ADAL" clId="{3006B443-6729-4984-B3E5-EFDE91212A25}" dt="2023-03-29T01:28:10.511" v="463" actId="14100"/>
          <pc:sldLayoutMkLst>
            <pc:docMk/>
            <pc:sldMasterMk cId="4170559465" sldId="2147483660"/>
            <pc:sldLayoutMk cId="3002126863" sldId="2147483663"/>
          </pc:sldLayoutMkLst>
          <pc:spChg chg="mod">
            <ac:chgData name="Rishav Koirala" userId="485cde02-8ed5-43e9-8857-f9a750fa81d7" providerId="ADAL" clId="{3006B443-6729-4984-B3E5-EFDE91212A25}" dt="2023-03-29T01:28:10.511" v="463" actId="14100"/>
            <ac:spMkLst>
              <pc:docMk/>
              <pc:sldMasterMk cId="4170559465" sldId="2147483660"/>
              <pc:sldLayoutMk cId="3002126863" sldId="2147483663"/>
              <ac:spMk id="4" creationId="{493A83C0-3B7C-4E1C-9AEB-1A47D05F83EF}"/>
            </ac:spMkLst>
          </pc:spChg>
        </pc:sldLayoutChg>
        <pc:sldLayoutChg chg="modSp">
          <pc:chgData name="Rishav Koirala" userId="485cde02-8ed5-43e9-8857-f9a750fa81d7" providerId="ADAL" clId="{3006B443-6729-4984-B3E5-EFDE91212A25}" dt="2023-03-29T01:28:18.907" v="465" actId="14100"/>
          <pc:sldLayoutMkLst>
            <pc:docMk/>
            <pc:sldMasterMk cId="4170559465" sldId="2147483660"/>
            <pc:sldLayoutMk cId="2352936536" sldId="2147483665"/>
          </pc:sldLayoutMkLst>
          <pc:spChg chg="mod">
            <ac:chgData name="Rishav Koirala" userId="485cde02-8ed5-43e9-8857-f9a750fa81d7" providerId="ADAL" clId="{3006B443-6729-4984-B3E5-EFDE91212A25}" dt="2023-03-29T01:28:18.907" v="465" actId="14100"/>
            <ac:spMkLst>
              <pc:docMk/>
              <pc:sldMasterMk cId="4170559465" sldId="2147483660"/>
              <pc:sldLayoutMk cId="2352936536" sldId="2147483665"/>
              <ac:spMk id="7" creationId="{B18F6136-8DE6-4AC7-9B34-FAD8F0AA71A5}"/>
            </ac:spMkLst>
          </pc:spChg>
        </pc:sldLayoutChg>
      </pc:sldMasterChg>
    </pc:docChg>
  </pc:docChgLst>
  <pc:docChgLst>
    <pc:chgData name="Song Haotian" userId="S::e0942054@u.nus.edu::7c4893e8-e416-4cad-bd52-e6781beb57b7" providerId="AD" clId="Web-{602F085F-2781-0A21-5168-22E2B6C727DE}"/>
    <pc:docChg chg="modSld">
      <pc:chgData name="Song Haotian" userId="S::e0942054@u.nus.edu::7c4893e8-e416-4cad-bd52-e6781beb57b7" providerId="AD" clId="Web-{602F085F-2781-0A21-5168-22E2B6C727DE}" dt="2023-03-29T01:42:19.015" v="1" actId="1076"/>
      <pc:docMkLst>
        <pc:docMk/>
      </pc:docMkLst>
      <pc:sldChg chg="modSp">
        <pc:chgData name="Song Haotian" userId="S::e0942054@u.nus.edu::7c4893e8-e416-4cad-bd52-e6781beb57b7" providerId="AD" clId="Web-{602F085F-2781-0A21-5168-22E2B6C727DE}" dt="2023-03-29T01:42:19.015" v="1" actId="1076"/>
        <pc:sldMkLst>
          <pc:docMk/>
          <pc:sldMk cId="4017359769" sldId="270"/>
        </pc:sldMkLst>
        <pc:spChg chg="mod">
          <ac:chgData name="Song Haotian" userId="S::e0942054@u.nus.edu::7c4893e8-e416-4cad-bd52-e6781beb57b7" providerId="AD" clId="Web-{602F085F-2781-0A21-5168-22E2B6C727DE}" dt="2023-03-29T01:42:19.015" v="1" actId="1076"/>
          <ac:spMkLst>
            <pc:docMk/>
            <pc:sldMk cId="4017359769" sldId="270"/>
            <ac:spMk id="10" creationId="{00000000-0000-0000-0000-000000000000}"/>
          </ac:spMkLst>
        </pc:spChg>
      </pc:sldChg>
    </pc:docChg>
  </pc:docChgLst>
  <pc:docChgLst>
    <pc:chgData name="Song Haotian" userId="7c4893e8-e416-4cad-bd52-e6781beb57b7" providerId="ADAL" clId="{7261BD36-ED49-4594-921C-D62AACFD71AF}"/>
    <pc:docChg chg="undo custSel modSld sldOrd">
      <pc:chgData name="Song Haotian" userId="7c4893e8-e416-4cad-bd52-e6781beb57b7" providerId="ADAL" clId="{7261BD36-ED49-4594-921C-D62AACFD71AF}" dt="2023-03-28T19:04:01.728" v="41" actId="20577"/>
      <pc:docMkLst>
        <pc:docMk/>
      </pc:docMkLst>
      <pc:sldChg chg="modSp mod">
        <pc:chgData name="Song Haotian" userId="7c4893e8-e416-4cad-bd52-e6781beb57b7" providerId="ADAL" clId="{7261BD36-ED49-4594-921C-D62AACFD71AF}" dt="2023-03-28T19:04:01.728" v="41" actId="20577"/>
        <pc:sldMkLst>
          <pc:docMk/>
          <pc:sldMk cId="415823261" sldId="267"/>
        </pc:sldMkLst>
        <pc:spChg chg="mod">
          <ac:chgData name="Song Haotian" userId="7c4893e8-e416-4cad-bd52-e6781beb57b7" providerId="ADAL" clId="{7261BD36-ED49-4594-921C-D62AACFD71AF}" dt="2023-03-28T19:03:58.850" v="38" actId="20577"/>
          <ac:spMkLst>
            <pc:docMk/>
            <pc:sldMk cId="415823261" sldId="267"/>
            <ac:spMk id="24" creationId="{00000000-0000-0000-0000-000000000000}"/>
          </ac:spMkLst>
        </pc:spChg>
        <pc:spChg chg="mod">
          <ac:chgData name="Song Haotian" userId="7c4893e8-e416-4cad-bd52-e6781beb57b7" providerId="ADAL" clId="{7261BD36-ED49-4594-921C-D62AACFD71AF}" dt="2023-03-28T19:04:01.728" v="41" actId="20577"/>
          <ac:spMkLst>
            <pc:docMk/>
            <pc:sldMk cId="415823261" sldId="267"/>
            <ac:spMk id="60" creationId="{00000000-0000-0000-0000-000000000000}"/>
          </ac:spMkLst>
        </pc:spChg>
      </pc:sldChg>
      <pc:sldChg chg="modSp mod">
        <pc:chgData name="Song Haotian" userId="7c4893e8-e416-4cad-bd52-e6781beb57b7" providerId="ADAL" clId="{7261BD36-ED49-4594-921C-D62AACFD71AF}" dt="2023-03-28T16:53:41.219" v="30" actId="20577"/>
        <pc:sldMkLst>
          <pc:docMk/>
          <pc:sldMk cId="4017359769" sldId="270"/>
        </pc:sldMkLst>
        <pc:spChg chg="mod">
          <ac:chgData name="Song Haotian" userId="7c4893e8-e416-4cad-bd52-e6781beb57b7" providerId="ADAL" clId="{7261BD36-ED49-4594-921C-D62AACFD71AF}" dt="2023-03-28T16:53:41.219" v="30" actId="20577"/>
          <ac:spMkLst>
            <pc:docMk/>
            <pc:sldMk cId="4017359769" sldId="270"/>
            <ac:spMk id="10" creationId="{00000000-0000-0000-0000-000000000000}"/>
          </ac:spMkLst>
        </pc:spChg>
      </pc:sldChg>
      <pc:sldChg chg="modSp mod">
        <pc:chgData name="Song Haotian" userId="7c4893e8-e416-4cad-bd52-e6781beb57b7" providerId="ADAL" clId="{7261BD36-ED49-4594-921C-D62AACFD71AF}" dt="2023-03-28T14:46:39.132" v="10" actId="108"/>
        <pc:sldMkLst>
          <pc:docMk/>
          <pc:sldMk cId="3761868893" sldId="271"/>
        </pc:sldMkLst>
        <pc:spChg chg="mod">
          <ac:chgData name="Song Haotian" userId="7c4893e8-e416-4cad-bd52-e6781beb57b7" providerId="ADAL" clId="{7261BD36-ED49-4594-921C-D62AACFD71AF}" dt="2023-03-28T14:46:39.132" v="10" actId="108"/>
          <ac:spMkLst>
            <pc:docMk/>
            <pc:sldMk cId="3761868893" sldId="271"/>
            <ac:spMk id="4" creationId="{00000000-0000-0000-0000-000000000000}"/>
          </ac:spMkLst>
        </pc:spChg>
      </pc:sldChg>
      <pc:sldChg chg="modSp mod">
        <pc:chgData name="Song Haotian" userId="7c4893e8-e416-4cad-bd52-e6781beb57b7" providerId="ADAL" clId="{7261BD36-ED49-4594-921C-D62AACFD71AF}" dt="2023-03-28T14:47:04.568" v="16"/>
        <pc:sldMkLst>
          <pc:docMk/>
          <pc:sldMk cId="1253875055" sldId="272"/>
        </pc:sldMkLst>
        <pc:spChg chg="mod">
          <ac:chgData name="Song Haotian" userId="7c4893e8-e416-4cad-bd52-e6781beb57b7" providerId="ADAL" clId="{7261BD36-ED49-4594-921C-D62AACFD71AF}" dt="2023-03-28T14:46:57.121" v="14" actId="12"/>
          <ac:spMkLst>
            <pc:docMk/>
            <pc:sldMk cId="1253875055" sldId="272"/>
            <ac:spMk id="4" creationId="{00000000-0000-0000-0000-000000000000}"/>
          </ac:spMkLst>
        </pc:spChg>
        <pc:spChg chg="mod">
          <ac:chgData name="Song Haotian" userId="7c4893e8-e416-4cad-bd52-e6781beb57b7" providerId="ADAL" clId="{7261BD36-ED49-4594-921C-D62AACFD71AF}" dt="2023-03-28T14:47:03.021" v="15"/>
          <ac:spMkLst>
            <pc:docMk/>
            <pc:sldMk cId="1253875055" sldId="272"/>
            <ac:spMk id="7" creationId="{00000000-0000-0000-0000-000000000000}"/>
          </ac:spMkLst>
        </pc:spChg>
        <pc:spChg chg="mod">
          <ac:chgData name="Song Haotian" userId="7c4893e8-e416-4cad-bd52-e6781beb57b7" providerId="ADAL" clId="{7261BD36-ED49-4594-921C-D62AACFD71AF}" dt="2023-03-28T14:47:04.568" v="16"/>
          <ac:spMkLst>
            <pc:docMk/>
            <pc:sldMk cId="1253875055" sldId="272"/>
            <ac:spMk id="8" creationId="{00000000-0000-0000-0000-000000000000}"/>
          </ac:spMkLst>
        </pc:spChg>
      </pc:sldChg>
      <pc:sldChg chg="ord">
        <pc:chgData name="Song Haotian" userId="7c4893e8-e416-4cad-bd52-e6781beb57b7" providerId="ADAL" clId="{7261BD36-ED49-4594-921C-D62AACFD71AF}" dt="2023-03-28T17:06:19.153" v="32"/>
        <pc:sldMkLst>
          <pc:docMk/>
          <pc:sldMk cId="286580801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14E6D9-BC41-410C-A039-680C8EBAC856}" type="datetimeFigureOut">
              <a:rPr lang="en-SG" smtClean="0"/>
              <a:t>29/3/2023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87CC2-AC3A-4D2B-B86A-D7F49F1147D4}" type="slidenum">
              <a:rPr lang="en-SG" smtClean="0"/>
              <a:t>‹#›</a:t>
            </a:fld>
            <a:endParaRPr lang="en-SG"/>
          </a:p>
        </p:txBody>
      </p:sp>
    </p:spTree>
    <p:extLst>
      <p:ext uri="{BB962C8B-B14F-4D97-AF65-F5344CB8AC3E}">
        <p14:creationId xmlns:p14="http://schemas.microsoft.com/office/powerpoint/2010/main" val="223786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C87CC2-AC3A-4D2B-B86A-D7F49F1147D4}" type="slidenum">
              <a:rPr lang="en-SG" smtClean="0"/>
              <a:t>6</a:t>
            </a:fld>
            <a:endParaRPr lang="en-SG"/>
          </a:p>
        </p:txBody>
      </p:sp>
    </p:spTree>
    <p:extLst>
      <p:ext uri="{BB962C8B-B14F-4D97-AF65-F5344CB8AC3E}">
        <p14:creationId xmlns:p14="http://schemas.microsoft.com/office/powerpoint/2010/main" val="27213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This</a:t>
            </a:r>
            <a:r>
              <a:rPr lang="en-SG" baseline="0"/>
              <a:t> is one of our simulation result on the honeycomb lattice. As </a:t>
            </a:r>
            <a:r>
              <a:rPr lang="en-SG" baseline="0" err="1"/>
              <a:t>yo</a:t>
            </a:r>
            <a:r>
              <a:rPr lang="en-SG" baseline="0"/>
              <a:t> </a:t>
            </a:r>
            <a:r>
              <a:rPr lang="en-SG" baseline="0" err="1"/>
              <a:t>ucan</a:t>
            </a:r>
            <a:r>
              <a:rPr lang="en-SG" baseline="0"/>
              <a:t> see, the trend is obvious but there are lots of simulation error. Our </a:t>
            </a:r>
            <a:r>
              <a:rPr lang="en-SG" baseline="0" err="1"/>
              <a:t>sulotion</a:t>
            </a:r>
            <a:r>
              <a:rPr lang="en-SG" baseline="0"/>
              <a:t> for this is that for various temperatures, we choose a window. For example, we choose T over Tc is 0.9 . Two straight red lines are the window. Then we do the average of the points inside the window, and consider that as the specific heat at this temperature. </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18</a:t>
            </a:fld>
            <a:endParaRPr lang="en-SG"/>
          </a:p>
        </p:txBody>
      </p:sp>
    </p:spTree>
    <p:extLst>
      <p:ext uri="{BB962C8B-B14F-4D97-AF65-F5344CB8AC3E}">
        <p14:creationId xmlns:p14="http://schemas.microsoft.com/office/powerpoint/2010/main" val="2606764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Then we tried to simulate the properties of Honeycomb lattice</a:t>
            </a:r>
            <a:r>
              <a:rPr lang="en-SG" baseline="0"/>
              <a:t> with defects. Firstly, we took out some spins from the honeycomb lattice, for example, in the left figure, then the interaction between holes and its </a:t>
            </a:r>
            <a:r>
              <a:rPr lang="en-SG" baseline="0" err="1"/>
              <a:t>neighbors</a:t>
            </a:r>
            <a:r>
              <a:rPr lang="en-SG" baseline="0"/>
              <a:t> is 0. The others remains the same. </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20</a:t>
            </a:fld>
            <a:endParaRPr lang="en-SG"/>
          </a:p>
        </p:txBody>
      </p:sp>
    </p:spTree>
    <p:extLst>
      <p:ext uri="{BB962C8B-B14F-4D97-AF65-F5344CB8AC3E}">
        <p14:creationId xmlns:p14="http://schemas.microsoft.com/office/powerpoint/2010/main" val="3182315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Here P is the percentage of holes in the honeycomb</a:t>
            </a:r>
            <a:r>
              <a:rPr lang="en-SG" baseline="0"/>
              <a:t> lattice.</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21</a:t>
            </a:fld>
            <a:endParaRPr lang="en-SG"/>
          </a:p>
        </p:txBody>
      </p:sp>
    </p:spTree>
    <p:extLst>
      <p:ext uri="{BB962C8B-B14F-4D97-AF65-F5344CB8AC3E}">
        <p14:creationId xmlns:p14="http://schemas.microsoft.com/office/powerpoint/2010/main" val="319590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Her</a:t>
            </a:r>
            <a:r>
              <a:rPr lang="en-SG" baseline="0"/>
              <a:t>e is the results for the honeycomb lattice with impurities. We assume that interaction is double at impurities’ sites.  </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22</a:t>
            </a:fld>
            <a:endParaRPr lang="en-SG"/>
          </a:p>
        </p:txBody>
      </p:sp>
    </p:spTree>
    <p:extLst>
      <p:ext uri="{BB962C8B-B14F-4D97-AF65-F5344CB8AC3E}">
        <p14:creationId xmlns:p14="http://schemas.microsoft.com/office/powerpoint/2010/main" val="2497812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C87CC2-AC3A-4D2B-B86A-D7F49F1147D4}" type="slidenum">
              <a:rPr lang="en-SG" smtClean="0"/>
              <a:t>8</a:t>
            </a:fld>
            <a:endParaRPr lang="en-SG"/>
          </a:p>
        </p:txBody>
      </p:sp>
    </p:spTree>
    <p:extLst>
      <p:ext uri="{BB962C8B-B14F-4D97-AF65-F5344CB8AC3E}">
        <p14:creationId xmlns:p14="http://schemas.microsoft.com/office/powerpoint/2010/main" val="442945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 will talk about how</a:t>
            </a:r>
            <a:r>
              <a:rPr lang="en-SG" baseline="0"/>
              <a:t> we can simulate the honeycomb lattice numerically. To begin with, we need to simplify the honeycomb lattice. We transform the honeycomb lattice into the brick lattice as shown in this figure and each lattice site corresponds to one site in brick lattice. The only difference is their shape. But their interactions and neighbours are still the same. In this case, they are the same lattice mathematically.  Then we can label them just like square lattice with one missing neighbour. First row first column.</a:t>
            </a:r>
          </a:p>
          <a:p>
            <a:endParaRPr lang="en-SG" baseline="0"/>
          </a:p>
          <a:p>
            <a:r>
              <a:rPr lang="en-SG" baseline="0"/>
              <a:t>As you can see in this figure, each site has three neighbours, one is on the </a:t>
            </a:r>
            <a:r>
              <a:rPr lang="en-SG" baseline="0" err="1"/>
              <a:t>laft</a:t>
            </a:r>
            <a:r>
              <a:rPr lang="en-SG" baseline="0"/>
              <a:t> side , one is on the right. The third one is either on the top or on the bottom. The summation of that depends how it behaves. </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9</a:t>
            </a:fld>
            <a:endParaRPr lang="en-SG"/>
          </a:p>
        </p:txBody>
      </p:sp>
    </p:spTree>
    <p:extLst>
      <p:ext uri="{BB962C8B-B14F-4D97-AF65-F5344CB8AC3E}">
        <p14:creationId xmlns:p14="http://schemas.microsoft.com/office/powerpoint/2010/main" val="2212549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Then</a:t>
            </a:r>
            <a:r>
              <a:rPr lang="en-SG" baseline="0"/>
              <a:t> We can </a:t>
            </a:r>
            <a:r>
              <a:rPr lang="en-SG" baseline="0" err="1"/>
              <a:t>wirte</a:t>
            </a:r>
            <a:r>
              <a:rPr lang="en-SG" baseline="0"/>
              <a:t> down the formula for the energy of honeycomb lattice (or brick lattice). It’s the summation of all the lattice sites’ interactions and each lattice site has three interaction with its </a:t>
            </a:r>
            <a:r>
              <a:rPr lang="en-SG" baseline="0" err="1"/>
              <a:t>neighbors</a:t>
            </a:r>
            <a:r>
              <a:rPr lang="en-SG" baseline="0"/>
              <a:t>. The special part is that if the summation of their column and row index is even, it has the neighbour on the top. Otherwise, it has the neighbour on the bottom.</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10</a:t>
            </a:fld>
            <a:endParaRPr lang="en-SG"/>
          </a:p>
        </p:txBody>
      </p:sp>
    </p:spTree>
    <p:extLst>
      <p:ext uri="{BB962C8B-B14F-4D97-AF65-F5344CB8AC3E}">
        <p14:creationId xmlns:p14="http://schemas.microsoft.com/office/powerpoint/2010/main" val="24334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As we mentioned before,</a:t>
            </a:r>
            <a:r>
              <a:rPr lang="en-SG" baseline="0"/>
              <a:t> the critical temperature ahs been derived by theory and </a:t>
            </a:r>
            <a:r>
              <a:rPr lang="en-SG"/>
              <a:t>People</a:t>
            </a:r>
            <a:r>
              <a:rPr lang="en-SG" baseline="0"/>
              <a:t> in the past has also predicted the behaviour near the critical temperature and it is logarithm increase for both square and honeycomb lattices. If we can simulate and derive the specific heat or susceptibility, the infinite point is at the critical temperature. </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11</a:t>
            </a:fld>
            <a:endParaRPr lang="en-SG"/>
          </a:p>
        </p:txBody>
      </p:sp>
    </p:spTree>
    <p:extLst>
      <p:ext uri="{BB962C8B-B14F-4D97-AF65-F5344CB8AC3E}">
        <p14:creationId xmlns:p14="http://schemas.microsoft.com/office/powerpoint/2010/main" val="194289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To</a:t>
            </a:r>
            <a:r>
              <a:rPr lang="en-SG" baseline="0"/>
              <a:t> do the simulation ,we used the Metropolis-Hastings algorithm, which falls under the larger class of Monte-Carlo Methods. It will generate random process to predict a system in large scale. </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12</a:t>
            </a:fld>
            <a:endParaRPr lang="en-SG"/>
          </a:p>
        </p:txBody>
      </p:sp>
    </p:spTree>
    <p:extLst>
      <p:ext uri="{BB962C8B-B14F-4D97-AF65-F5344CB8AC3E}">
        <p14:creationId xmlns:p14="http://schemas.microsoft.com/office/powerpoint/2010/main" val="311886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In the beginning , the</a:t>
            </a:r>
            <a:r>
              <a:rPr lang="en-SG" baseline="0"/>
              <a:t> spins are randomly distributed. After 30 thousands iteration, small clusters has formed . After 600 thousands iterations, larger clusters will from and gradually reach the equilibrium. </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14</a:t>
            </a:fld>
            <a:endParaRPr lang="en-SG"/>
          </a:p>
        </p:txBody>
      </p:sp>
    </p:spTree>
    <p:extLst>
      <p:ext uri="{BB962C8B-B14F-4D97-AF65-F5344CB8AC3E}">
        <p14:creationId xmlns:p14="http://schemas.microsoft.com/office/powerpoint/2010/main" val="4117202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Now,</a:t>
            </a:r>
            <a:r>
              <a:rPr lang="en-SG" baseline="0"/>
              <a:t> we have the system in equilibrium at certain temperature. The thermodynamics properties could be calculated from the spins in that system. </a:t>
            </a:r>
          </a:p>
          <a:p>
            <a:endParaRPr lang="en-SG" baseline="0"/>
          </a:p>
          <a:p>
            <a:r>
              <a:rPr lang="en-SG" baseline="0"/>
              <a:t>To be noticed, since we have the equilibrium system, if we continue the iteration, Their will be some fluctuation in the system. Then our energy and magnetization is the average of those fluctuations. Furthermore, our  specific heat and susceptibility represents the fluctuation of our energy and magnetization respectively. In this case, we continue our simulation after equilibrium and calculate the mean value and fluctuations.</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15</a:t>
            </a:fld>
            <a:endParaRPr lang="en-SG"/>
          </a:p>
        </p:txBody>
      </p:sp>
    </p:spTree>
    <p:extLst>
      <p:ext uri="{BB962C8B-B14F-4D97-AF65-F5344CB8AC3E}">
        <p14:creationId xmlns:p14="http://schemas.microsoft.com/office/powerpoint/2010/main" val="1287450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Here</a:t>
            </a:r>
            <a:r>
              <a:rPr lang="en-SG" baseline="0"/>
              <a:t> are our simulation results. We choose 900 lattice sites and completed 9 million iterations per temperature…..</a:t>
            </a:r>
            <a:endParaRPr lang="en-SG"/>
          </a:p>
        </p:txBody>
      </p:sp>
      <p:sp>
        <p:nvSpPr>
          <p:cNvPr id="4" name="Slide Number Placeholder 3"/>
          <p:cNvSpPr>
            <a:spLocks noGrp="1"/>
          </p:cNvSpPr>
          <p:nvPr>
            <p:ph type="sldNum" sz="quarter" idx="10"/>
          </p:nvPr>
        </p:nvSpPr>
        <p:spPr/>
        <p:txBody>
          <a:bodyPr/>
          <a:lstStyle/>
          <a:p>
            <a:fld id="{C0C87CC2-AC3A-4D2B-B86A-D7F49F1147D4}" type="slidenum">
              <a:rPr lang="en-SG" smtClean="0"/>
              <a:t>16</a:t>
            </a:fld>
            <a:endParaRPr lang="en-SG"/>
          </a:p>
        </p:txBody>
      </p:sp>
    </p:spTree>
    <p:extLst>
      <p:ext uri="{BB962C8B-B14F-4D97-AF65-F5344CB8AC3E}">
        <p14:creationId xmlns:p14="http://schemas.microsoft.com/office/powerpoint/2010/main" val="1536864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9121-CE68-43D7-BE59-8883AC481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3DF104-AE68-44DA-9FD2-1316175238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5FE490-D3AD-47B7-AAA8-1D6141EBEF08}"/>
              </a:ext>
            </a:extLst>
          </p:cNvPr>
          <p:cNvSpPr>
            <a:spLocks noGrp="1"/>
          </p:cNvSpPr>
          <p:nvPr>
            <p:ph type="dt" sz="half" idx="10"/>
          </p:nvPr>
        </p:nvSpPr>
        <p:spPr/>
        <p:txBody>
          <a:bodyPr/>
          <a:lstStyle/>
          <a:p>
            <a:fld id="{7CF7A9B4-06BF-44FB-A3F9-9DAAFD5E5FA2}" type="datetime12">
              <a:rPr lang="en-US" smtClean="0"/>
              <a:t>9:43 AM</a:t>
            </a:fld>
            <a:endParaRPr lang="en-US"/>
          </a:p>
        </p:txBody>
      </p:sp>
      <p:sp>
        <p:nvSpPr>
          <p:cNvPr id="5" name="Footer Placeholder 4">
            <a:extLst>
              <a:ext uri="{FF2B5EF4-FFF2-40B4-BE49-F238E27FC236}">
                <a16:creationId xmlns:a16="http://schemas.microsoft.com/office/drawing/2014/main" id="{9C6F2B08-479D-45A0-8445-6F9FA1251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65A898-45F8-4ECD-B9BB-DBBCC2CF531F}"/>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406543764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DB49D-D1AC-456E-86EC-607ED26C30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5A4BC3-5079-46E4-BDDB-CA2FCB8F40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66FF25-9B92-45FB-9BFF-CCF4807B1280}"/>
              </a:ext>
            </a:extLst>
          </p:cNvPr>
          <p:cNvSpPr>
            <a:spLocks noGrp="1"/>
          </p:cNvSpPr>
          <p:nvPr>
            <p:ph type="dt" sz="half" idx="10"/>
          </p:nvPr>
        </p:nvSpPr>
        <p:spPr/>
        <p:txBody>
          <a:bodyPr/>
          <a:lstStyle/>
          <a:p>
            <a:fld id="{2D949AFC-EB7F-4320-A292-169F645974AB}" type="datetime12">
              <a:rPr lang="en-US" smtClean="0"/>
              <a:t>9:43 AM</a:t>
            </a:fld>
            <a:endParaRPr lang="en-US"/>
          </a:p>
        </p:txBody>
      </p:sp>
      <p:sp>
        <p:nvSpPr>
          <p:cNvPr id="5" name="Footer Placeholder 4">
            <a:extLst>
              <a:ext uri="{FF2B5EF4-FFF2-40B4-BE49-F238E27FC236}">
                <a16:creationId xmlns:a16="http://schemas.microsoft.com/office/drawing/2014/main" id="{D6620C67-9EEE-4CB0-894B-D0127F65A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FFB71-101F-47E9-8DC6-4C266D553CD8}"/>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339264328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AAC79-C3E4-453C-95D3-CCB2CAE6EB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6D128C-DCB2-4ABD-9183-FE3BF3B208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280EE-70FF-435F-BB04-7343A1A85CBC}"/>
              </a:ext>
            </a:extLst>
          </p:cNvPr>
          <p:cNvSpPr>
            <a:spLocks noGrp="1"/>
          </p:cNvSpPr>
          <p:nvPr>
            <p:ph type="dt" sz="half" idx="10"/>
          </p:nvPr>
        </p:nvSpPr>
        <p:spPr/>
        <p:txBody>
          <a:bodyPr/>
          <a:lstStyle/>
          <a:p>
            <a:fld id="{A4E89930-BBE6-4FFB-910F-7763EFCBF443}" type="datetime12">
              <a:rPr lang="en-US" smtClean="0"/>
              <a:t>9:43 AM</a:t>
            </a:fld>
            <a:endParaRPr lang="en-US"/>
          </a:p>
        </p:txBody>
      </p:sp>
      <p:sp>
        <p:nvSpPr>
          <p:cNvPr id="5" name="Footer Placeholder 4">
            <a:extLst>
              <a:ext uri="{FF2B5EF4-FFF2-40B4-BE49-F238E27FC236}">
                <a16:creationId xmlns:a16="http://schemas.microsoft.com/office/drawing/2014/main" id="{12BFEC55-78BC-4BCF-A394-CB0593058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0408E-2BFD-40DA-9FF5-EFA59E294646}"/>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232764542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E4D7-8F47-4719-8EF0-4F0CD0BE16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491D80-8336-4F5C-8448-1266997C98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A4563C-A842-4E59-8BB7-52D5FD2140E9}"/>
              </a:ext>
            </a:extLst>
          </p:cNvPr>
          <p:cNvSpPr>
            <a:spLocks noGrp="1"/>
          </p:cNvSpPr>
          <p:nvPr>
            <p:ph type="dt" sz="half" idx="10"/>
          </p:nvPr>
        </p:nvSpPr>
        <p:spPr>
          <a:xfrm>
            <a:off x="0" y="0"/>
            <a:ext cx="838200" cy="365125"/>
          </a:xfrm>
        </p:spPr>
        <p:txBody>
          <a:bodyPr/>
          <a:lstStyle/>
          <a:p>
            <a:fld id="{93D3F647-5AB7-404E-BFD8-8A76397A7AA7}" type="datetime12">
              <a:rPr lang="en-US" smtClean="0"/>
              <a:t>9:43 AM</a:t>
            </a:fld>
            <a:endParaRPr lang="en-US"/>
          </a:p>
        </p:txBody>
      </p:sp>
      <p:sp>
        <p:nvSpPr>
          <p:cNvPr id="5" name="Footer Placeholder 4">
            <a:extLst>
              <a:ext uri="{FF2B5EF4-FFF2-40B4-BE49-F238E27FC236}">
                <a16:creationId xmlns:a16="http://schemas.microsoft.com/office/drawing/2014/main" id="{4A600248-F551-4FC7-BAD7-619F26CD5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33ED1-FB2C-4382-BC2F-863B5584D4C4}"/>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299853088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B34D-1165-4504-B59A-B5C250D631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A9CF04-406C-4974-8E3E-5EDB97BB56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3A83C0-3B7C-4E1C-9AEB-1A47D05F83EF}"/>
              </a:ext>
            </a:extLst>
          </p:cNvPr>
          <p:cNvSpPr>
            <a:spLocks noGrp="1"/>
          </p:cNvSpPr>
          <p:nvPr>
            <p:ph type="dt" sz="half" idx="10"/>
          </p:nvPr>
        </p:nvSpPr>
        <p:spPr>
          <a:xfrm>
            <a:off x="0" y="0"/>
            <a:ext cx="726831" cy="365125"/>
          </a:xfrm>
        </p:spPr>
        <p:txBody>
          <a:bodyPr/>
          <a:lstStyle/>
          <a:p>
            <a:fld id="{6F7DC735-3415-405A-9AA0-41EDB55F8840}" type="datetime12">
              <a:rPr lang="en-US" smtClean="0"/>
              <a:t>9:43 AM</a:t>
            </a:fld>
            <a:endParaRPr lang="en-US"/>
          </a:p>
        </p:txBody>
      </p:sp>
      <p:sp>
        <p:nvSpPr>
          <p:cNvPr id="5" name="Footer Placeholder 4">
            <a:extLst>
              <a:ext uri="{FF2B5EF4-FFF2-40B4-BE49-F238E27FC236}">
                <a16:creationId xmlns:a16="http://schemas.microsoft.com/office/drawing/2014/main" id="{0B20695C-F466-4D5B-866A-7744E7285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13BB4-7339-4694-AF82-7EA6D0A211A5}"/>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300212686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35EA2-83ED-44DE-8301-4BC264CE6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2DA6C-5E05-44D5-8B62-3650313BDC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B88D47-7EEF-434C-B9DF-1747419B41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307718-2F6F-4140-8425-3F877CF6C893}"/>
              </a:ext>
            </a:extLst>
          </p:cNvPr>
          <p:cNvSpPr>
            <a:spLocks noGrp="1"/>
          </p:cNvSpPr>
          <p:nvPr>
            <p:ph type="dt" sz="half" idx="10"/>
          </p:nvPr>
        </p:nvSpPr>
        <p:spPr/>
        <p:txBody>
          <a:bodyPr/>
          <a:lstStyle/>
          <a:p>
            <a:fld id="{1492F63A-B05B-4539-9E73-24292F6625A8}" type="datetime12">
              <a:rPr lang="en-US" smtClean="0"/>
              <a:t>9:43 AM</a:t>
            </a:fld>
            <a:endParaRPr lang="en-US"/>
          </a:p>
        </p:txBody>
      </p:sp>
      <p:sp>
        <p:nvSpPr>
          <p:cNvPr id="6" name="Footer Placeholder 5">
            <a:extLst>
              <a:ext uri="{FF2B5EF4-FFF2-40B4-BE49-F238E27FC236}">
                <a16:creationId xmlns:a16="http://schemas.microsoft.com/office/drawing/2014/main" id="{B90DC11E-BCB8-4D0A-82E0-803DC1227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CC5AC-542D-4F1D-99F6-9D1AE21DEA8F}"/>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253872417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6EEC-D23A-4D5B-944F-B3393A61F7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2F2A98-220B-4861-A0BE-EA7B53CE88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5033A7-300F-4BF7-A941-D6E95722FB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5B32C6-D3A2-478D-B823-C2FC0E04B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C17513-9C3A-4E53-A07A-403516556DB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8F6136-8DE6-4AC7-9B34-FAD8F0AA71A5}"/>
              </a:ext>
            </a:extLst>
          </p:cNvPr>
          <p:cNvSpPr>
            <a:spLocks noGrp="1"/>
          </p:cNvSpPr>
          <p:nvPr>
            <p:ph type="dt" sz="half" idx="10"/>
          </p:nvPr>
        </p:nvSpPr>
        <p:spPr>
          <a:xfrm>
            <a:off x="0" y="0"/>
            <a:ext cx="836612" cy="365125"/>
          </a:xfrm>
        </p:spPr>
        <p:txBody>
          <a:bodyPr/>
          <a:lstStyle/>
          <a:p>
            <a:fld id="{B2A2CB23-B7EA-4495-982F-480ADA6F0D3A}" type="datetime12">
              <a:rPr lang="en-US" smtClean="0"/>
              <a:t>9:43 AM</a:t>
            </a:fld>
            <a:endParaRPr lang="en-US"/>
          </a:p>
        </p:txBody>
      </p:sp>
      <p:sp>
        <p:nvSpPr>
          <p:cNvPr id="8" name="Footer Placeholder 7">
            <a:extLst>
              <a:ext uri="{FF2B5EF4-FFF2-40B4-BE49-F238E27FC236}">
                <a16:creationId xmlns:a16="http://schemas.microsoft.com/office/drawing/2014/main" id="{7C080015-F70D-4171-8102-D84F88783E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14F8EA-3078-478B-9343-93C202320B7B}"/>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235293653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7CE3-09FB-4AD6-8930-30A1182277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F9451A-AB19-43CC-BDE7-3D2B2DED904F}"/>
              </a:ext>
            </a:extLst>
          </p:cNvPr>
          <p:cNvSpPr>
            <a:spLocks noGrp="1"/>
          </p:cNvSpPr>
          <p:nvPr>
            <p:ph type="dt" sz="half" idx="10"/>
          </p:nvPr>
        </p:nvSpPr>
        <p:spPr/>
        <p:txBody>
          <a:bodyPr/>
          <a:lstStyle/>
          <a:p>
            <a:fld id="{DC5E0E95-0520-4779-8D06-DF804BFDE4C7}" type="datetime12">
              <a:rPr lang="en-US" smtClean="0"/>
              <a:t>9:43 AM</a:t>
            </a:fld>
            <a:endParaRPr lang="en-US"/>
          </a:p>
        </p:txBody>
      </p:sp>
      <p:sp>
        <p:nvSpPr>
          <p:cNvPr id="4" name="Footer Placeholder 3">
            <a:extLst>
              <a:ext uri="{FF2B5EF4-FFF2-40B4-BE49-F238E27FC236}">
                <a16:creationId xmlns:a16="http://schemas.microsoft.com/office/drawing/2014/main" id="{72FCADA0-EEAA-41BB-A618-4BC53204E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468BEE-0940-43B9-9B80-AD7924382653}"/>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19007980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276FB7-E389-46FA-8732-BBE3E5E25166}"/>
              </a:ext>
            </a:extLst>
          </p:cNvPr>
          <p:cNvSpPr>
            <a:spLocks noGrp="1"/>
          </p:cNvSpPr>
          <p:nvPr>
            <p:ph type="dt" sz="half" idx="10"/>
          </p:nvPr>
        </p:nvSpPr>
        <p:spPr/>
        <p:txBody>
          <a:bodyPr/>
          <a:lstStyle/>
          <a:p>
            <a:fld id="{6F9EDFB7-F5D8-4F6E-ACBD-DED073D87C43}" type="datetime12">
              <a:rPr lang="en-US" smtClean="0"/>
              <a:t>9:43 AM</a:t>
            </a:fld>
            <a:endParaRPr lang="en-US"/>
          </a:p>
        </p:txBody>
      </p:sp>
      <p:sp>
        <p:nvSpPr>
          <p:cNvPr id="3" name="Footer Placeholder 2">
            <a:extLst>
              <a:ext uri="{FF2B5EF4-FFF2-40B4-BE49-F238E27FC236}">
                <a16:creationId xmlns:a16="http://schemas.microsoft.com/office/drawing/2014/main" id="{58413465-8C8C-4A5D-83F2-2101B0430C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D5D121-8AEE-48D6-9837-7762EA295345}"/>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341283290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5373-D60D-4B08-8B18-6BF92A2FF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7B19EA-CE98-4A6F-8EC4-86A6CA267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36DFEE-AF25-4035-AEC8-F009BFE49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B20AED-CDC2-4414-9A7C-1BF2EB2DF0C3}"/>
              </a:ext>
            </a:extLst>
          </p:cNvPr>
          <p:cNvSpPr>
            <a:spLocks noGrp="1"/>
          </p:cNvSpPr>
          <p:nvPr>
            <p:ph type="dt" sz="half" idx="10"/>
          </p:nvPr>
        </p:nvSpPr>
        <p:spPr/>
        <p:txBody>
          <a:bodyPr/>
          <a:lstStyle/>
          <a:p>
            <a:fld id="{1C804C2E-434E-43A8-8545-DEF125D652BA}" type="datetime12">
              <a:rPr lang="en-US" smtClean="0"/>
              <a:t>9:43 AM</a:t>
            </a:fld>
            <a:endParaRPr lang="en-US"/>
          </a:p>
        </p:txBody>
      </p:sp>
      <p:sp>
        <p:nvSpPr>
          <p:cNvPr id="6" name="Footer Placeholder 5">
            <a:extLst>
              <a:ext uri="{FF2B5EF4-FFF2-40B4-BE49-F238E27FC236}">
                <a16:creationId xmlns:a16="http://schemas.microsoft.com/office/drawing/2014/main" id="{250174E2-FA92-446B-B74E-9EC89AF766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B7A0C-E09E-4040-9137-0B83DEA3180A}"/>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132519169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7CA7-CC52-4E5F-BFF6-25D3A9E8A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D63DBF-9160-4A1D-8570-7B8C768DD1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7F18C6-EA3E-435D-B045-772C147ED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FD758E-8419-485F-8946-F01824A2B6C7}"/>
              </a:ext>
            </a:extLst>
          </p:cNvPr>
          <p:cNvSpPr>
            <a:spLocks noGrp="1"/>
          </p:cNvSpPr>
          <p:nvPr>
            <p:ph type="dt" sz="half" idx="10"/>
          </p:nvPr>
        </p:nvSpPr>
        <p:spPr/>
        <p:txBody>
          <a:bodyPr/>
          <a:lstStyle/>
          <a:p>
            <a:fld id="{0FDADF27-D2C9-4B1E-84D7-72EA24BA5250}" type="datetime12">
              <a:rPr lang="en-US" smtClean="0"/>
              <a:t>9:43 AM</a:t>
            </a:fld>
            <a:endParaRPr lang="en-US"/>
          </a:p>
        </p:txBody>
      </p:sp>
      <p:sp>
        <p:nvSpPr>
          <p:cNvPr id="6" name="Footer Placeholder 5">
            <a:extLst>
              <a:ext uri="{FF2B5EF4-FFF2-40B4-BE49-F238E27FC236}">
                <a16:creationId xmlns:a16="http://schemas.microsoft.com/office/drawing/2014/main" id="{AA86F569-A271-4581-8FAD-F5B384BF0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7F0FA4-8034-4CDE-A9F8-FEFCCA058EC0}"/>
              </a:ext>
            </a:extLst>
          </p:cNvPr>
          <p:cNvSpPr>
            <a:spLocks noGrp="1"/>
          </p:cNvSpPr>
          <p:nvPr>
            <p:ph type="sldNum" sz="quarter" idx="12"/>
          </p:nvPr>
        </p:nvSpPr>
        <p:spPr/>
        <p:txBody>
          <a:bodyPr/>
          <a:lstStyle/>
          <a:p>
            <a:fld id="{1F483324-3CB2-4B36-8773-B2941F5A6294}" type="slidenum">
              <a:rPr lang="en-US" smtClean="0"/>
              <a:t>‹#›</a:t>
            </a:fld>
            <a:endParaRPr lang="en-US"/>
          </a:p>
        </p:txBody>
      </p:sp>
    </p:spTree>
    <p:extLst>
      <p:ext uri="{BB962C8B-B14F-4D97-AF65-F5344CB8AC3E}">
        <p14:creationId xmlns:p14="http://schemas.microsoft.com/office/powerpoint/2010/main" val="6099130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55F7A-53EF-4129-A49C-EE377BBD02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BB597D-8A31-4FDF-A27E-DACDC6249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F5ECA-0141-4798-B485-4D831FBEB2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753349-792A-4D79-A5E1-4E0EE0D21E37}" type="datetime12">
              <a:rPr lang="en-US" smtClean="0"/>
              <a:t>9:43 AM</a:t>
            </a:fld>
            <a:endParaRPr lang="en-US"/>
          </a:p>
        </p:txBody>
      </p:sp>
      <p:sp>
        <p:nvSpPr>
          <p:cNvPr id="5" name="Footer Placeholder 4">
            <a:extLst>
              <a:ext uri="{FF2B5EF4-FFF2-40B4-BE49-F238E27FC236}">
                <a16:creationId xmlns:a16="http://schemas.microsoft.com/office/drawing/2014/main" id="{90A07E6D-2A74-4E43-8C9C-2262EBC942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3F4C81-6FA8-4056-956F-5B8B77635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83324-3CB2-4B36-8773-B2941F5A6294}" type="slidenum">
              <a:rPr lang="en-US" smtClean="0"/>
              <a:t>‹#›</a:t>
            </a:fld>
            <a:endParaRPr lang="en-US"/>
          </a:p>
        </p:txBody>
      </p:sp>
    </p:spTree>
    <p:extLst>
      <p:ext uri="{BB962C8B-B14F-4D97-AF65-F5344CB8AC3E}">
        <p14:creationId xmlns:p14="http://schemas.microsoft.com/office/powerpoint/2010/main" val="4170559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4.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pexels.com/photo/honeycomb-close-up-detail-honey-bee-56876/" TargetMode="External"/><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2.png"/><Relationship Id="rId12"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1.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E763-FE09-4853-BDE5-1D64B4A4A5C7}"/>
              </a:ext>
            </a:extLst>
          </p:cNvPr>
          <p:cNvSpPr>
            <a:spLocks noGrp="1"/>
          </p:cNvSpPr>
          <p:nvPr>
            <p:ph type="ctrTitle"/>
          </p:nvPr>
        </p:nvSpPr>
        <p:spPr/>
        <p:txBody>
          <a:bodyPr>
            <a:normAutofit fontScale="90000"/>
          </a:bodyPr>
          <a:lstStyle/>
          <a:p>
            <a:r>
              <a:rPr lang="en-US"/>
              <a:t>Critical Point of a 2D Ising Honeycomb</a:t>
            </a:r>
            <a:br>
              <a:rPr lang="en-US"/>
            </a:br>
            <a:r>
              <a:rPr lang="en-US"/>
              <a:t>Lattice in Zero External Field</a:t>
            </a:r>
          </a:p>
        </p:txBody>
      </p:sp>
      <p:sp>
        <p:nvSpPr>
          <p:cNvPr id="3" name="Subtitle 2">
            <a:extLst>
              <a:ext uri="{FF2B5EF4-FFF2-40B4-BE49-F238E27FC236}">
                <a16:creationId xmlns:a16="http://schemas.microsoft.com/office/drawing/2014/main" id="{A0B7246D-B40D-47FA-AEBA-62AB9AA6E854}"/>
              </a:ext>
            </a:extLst>
          </p:cNvPr>
          <p:cNvSpPr>
            <a:spLocks noGrp="1"/>
          </p:cNvSpPr>
          <p:nvPr>
            <p:ph type="subTitle" idx="1"/>
          </p:nvPr>
        </p:nvSpPr>
        <p:spPr>
          <a:xfrm>
            <a:off x="1524000" y="4471468"/>
            <a:ext cx="9144000" cy="1655762"/>
          </a:xfrm>
        </p:spPr>
        <p:txBody>
          <a:bodyPr>
            <a:normAutofit lnSpcReduction="10000"/>
          </a:bodyPr>
          <a:lstStyle/>
          <a:p>
            <a:r>
              <a:rPr lang="en-US"/>
              <a:t>Rishav Koirala, Haotian Song</a:t>
            </a:r>
          </a:p>
          <a:p>
            <a:endParaRPr lang="en-US"/>
          </a:p>
          <a:p>
            <a:r>
              <a:rPr lang="en-US"/>
              <a:t>Project Presentation</a:t>
            </a:r>
            <a:br>
              <a:rPr lang="en-US"/>
            </a:br>
            <a:r>
              <a:rPr lang="en-US"/>
              <a:t>PC5202 Advanced Statistical Mechanics</a:t>
            </a:r>
          </a:p>
        </p:txBody>
      </p:sp>
      <p:pic>
        <p:nvPicPr>
          <p:cNvPr id="5" name="Content Placeholder 4">
            <a:extLst>
              <a:ext uri="{FF2B5EF4-FFF2-40B4-BE49-F238E27FC236}">
                <a16:creationId xmlns:a16="http://schemas.microsoft.com/office/drawing/2014/main" id="{FA4692A7-3686-4ACF-8F15-AA49E64A4D60}"/>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7767"/>
          <a:stretch/>
        </p:blipFill>
        <p:spPr>
          <a:xfrm>
            <a:off x="10241155" y="5065988"/>
            <a:ext cx="1460117" cy="1470191"/>
          </a:xfrm>
          <a:prstGeom prst="rect">
            <a:avLst/>
          </a:prstGeom>
        </p:spPr>
      </p:pic>
      <p:pic>
        <p:nvPicPr>
          <p:cNvPr id="7" name="Picture 6">
            <a:extLst>
              <a:ext uri="{FF2B5EF4-FFF2-40B4-BE49-F238E27FC236}">
                <a16:creationId xmlns:a16="http://schemas.microsoft.com/office/drawing/2014/main" id="{CEF421BA-E487-48A1-82FC-4F2F5C9F60C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5353" y="449232"/>
            <a:ext cx="1935453" cy="1346261"/>
          </a:xfrm>
          <a:prstGeom prst="rect">
            <a:avLst/>
          </a:prstGeom>
        </p:spPr>
      </p:pic>
      <p:pic>
        <p:nvPicPr>
          <p:cNvPr id="9" name="Picture 8">
            <a:extLst>
              <a:ext uri="{FF2B5EF4-FFF2-40B4-BE49-F238E27FC236}">
                <a16:creationId xmlns:a16="http://schemas.microsoft.com/office/drawing/2014/main" id="{7B7CADA0-E331-4486-BB70-901B9E2365B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60942" y="449232"/>
            <a:ext cx="1730293" cy="1629286"/>
          </a:xfrm>
          <a:prstGeom prst="rect">
            <a:avLst/>
          </a:prstGeom>
        </p:spPr>
      </p:pic>
      <p:pic>
        <p:nvPicPr>
          <p:cNvPr id="11" name="Picture 10">
            <a:extLst>
              <a:ext uri="{FF2B5EF4-FFF2-40B4-BE49-F238E27FC236}">
                <a16:creationId xmlns:a16="http://schemas.microsoft.com/office/drawing/2014/main" id="{ED01E095-619F-4E9A-9907-3CFD1C86AAF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3811" y="4733237"/>
            <a:ext cx="2485343" cy="1802942"/>
          </a:xfrm>
          <a:prstGeom prst="rect">
            <a:avLst/>
          </a:prstGeom>
        </p:spPr>
      </p:pic>
      <p:sp>
        <p:nvSpPr>
          <p:cNvPr id="6" name="Date Placeholder 5">
            <a:extLst>
              <a:ext uri="{FF2B5EF4-FFF2-40B4-BE49-F238E27FC236}">
                <a16:creationId xmlns:a16="http://schemas.microsoft.com/office/drawing/2014/main" id="{113142F0-1A8C-4398-8C2C-605FA24D041C}"/>
              </a:ext>
            </a:extLst>
          </p:cNvPr>
          <p:cNvSpPr>
            <a:spLocks noGrp="1"/>
          </p:cNvSpPr>
          <p:nvPr>
            <p:ph type="dt" sz="half" idx="10"/>
          </p:nvPr>
        </p:nvSpPr>
        <p:spPr>
          <a:xfrm>
            <a:off x="0" y="0"/>
            <a:ext cx="809368" cy="365125"/>
          </a:xfrm>
        </p:spPr>
        <p:txBody>
          <a:bodyPr/>
          <a:lstStyle/>
          <a:p>
            <a:fld id="{585BEE88-6E1A-465A-A3B6-66F3C8550202}" type="datetime12">
              <a:rPr lang="en-US" smtClean="0"/>
              <a:t>9:43 AM</a:t>
            </a:fld>
            <a:endParaRPr lang="en-US"/>
          </a:p>
        </p:txBody>
      </p:sp>
    </p:spTree>
    <p:extLst>
      <p:ext uri="{BB962C8B-B14F-4D97-AF65-F5344CB8AC3E}">
        <p14:creationId xmlns:p14="http://schemas.microsoft.com/office/powerpoint/2010/main" val="73016404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537F-846D-BBCE-A76F-2D7F789938D7}"/>
              </a:ext>
            </a:extLst>
          </p:cNvPr>
          <p:cNvSpPr>
            <a:spLocks noGrp="1"/>
          </p:cNvSpPr>
          <p:nvPr>
            <p:ph type="title"/>
          </p:nvPr>
        </p:nvSpPr>
        <p:spPr/>
        <p:txBody>
          <a:bodyPr/>
          <a:lstStyle/>
          <a:p>
            <a:r>
              <a:rPr lang="en-US"/>
              <a:t>The transformation to a brick lattice</a:t>
            </a:r>
          </a:p>
        </p:txBody>
      </p:sp>
      <p:pic>
        <p:nvPicPr>
          <p:cNvPr id="4" name="Picture 4" descr="Shape, arrow&#10;&#10;Description automatically generated">
            <a:extLst>
              <a:ext uri="{FF2B5EF4-FFF2-40B4-BE49-F238E27FC236}">
                <a16:creationId xmlns:a16="http://schemas.microsoft.com/office/drawing/2014/main" id="{D6B0E381-256C-1973-5DAB-2295CF9D8AD4}"/>
              </a:ext>
            </a:extLst>
          </p:cNvPr>
          <p:cNvPicPr>
            <a:picLocks noGrp="1" noChangeAspect="1"/>
          </p:cNvPicPr>
          <p:nvPr>
            <p:ph idx="1"/>
          </p:nvPr>
        </p:nvPicPr>
        <p:blipFill>
          <a:blip r:embed="rId3"/>
          <a:stretch>
            <a:fillRect/>
          </a:stretch>
        </p:blipFill>
        <p:spPr>
          <a:xfrm>
            <a:off x="2123440" y="1521319"/>
            <a:ext cx="7945120" cy="2866308"/>
          </a:xfrm>
        </p:spPr>
      </p:pic>
      <p:sp>
        <p:nvSpPr>
          <p:cNvPr id="51" name="Rectangle 50"/>
          <p:cNvSpPr/>
          <p:nvPr/>
        </p:nvSpPr>
        <p:spPr>
          <a:xfrm>
            <a:off x="1234440" y="6604084"/>
            <a:ext cx="10759825" cy="253916"/>
          </a:xfrm>
          <a:prstGeom prst="rect">
            <a:avLst/>
          </a:prstGeom>
        </p:spPr>
        <p:txBody>
          <a:bodyPr wrap="square">
            <a:spAutoFit/>
          </a:bodyPr>
          <a:lstStyle/>
          <a:p>
            <a:pPr algn="r"/>
            <a:r>
              <a:rPr lang="en-SG" sz="1050"/>
              <a:t>Wakabayashi, </a:t>
            </a:r>
            <a:r>
              <a:rPr lang="en-SG" sz="1050" err="1"/>
              <a:t>Katsunori</a:t>
            </a:r>
            <a:r>
              <a:rPr lang="en-SG" sz="1050"/>
              <a:t>, </a:t>
            </a:r>
            <a:r>
              <a:rPr lang="en-SG" sz="1050" err="1"/>
              <a:t>Mitsutaka</a:t>
            </a:r>
            <a:r>
              <a:rPr lang="en-SG" sz="1050"/>
              <a:t> Fujita, Hiroshi </a:t>
            </a:r>
            <a:r>
              <a:rPr lang="en-SG" sz="1050" err="1"/>
              <a:t>Ajiki</a:t>
            </a:r>
            <a:r>
              <a:rPr lang="en-SG" sz="1050"/>
              <a:t>, and Manfred </a:t>
            </a:r>
            <a:r>
              <a:rPr lang="en-SG" sz="1050" err="1"/>
              <a:t>Sigrist</a:t>
            </a:r>
            <a:r>
              <a:rPr lang="en-SG" sz="1050"/>
              <a:t> (Mar. 1999). “Electronic and magnetic properties of </a:t>
            </a:r>
            <a:r>
              <a:rPr lang="en-SG" sz="1050" err="1"/>
              <a:t>nanographite</a:t>
            </a:r>
            <a:r>
              <a:rPr lang="en-SG" sz="1050"/>
              <a:t> ribbons”. In: Phys. Rev. B 59 (12), pp. 8271–8282.</a:t>
            </a:r>
          </a:p>
        </p:txBody>
      </p:sp>
      <mc:AlternateContent xmlns:mc="http://schemas.openxmlformats.org/markup-compatibility/2006" xmlns:a14="http://schemas.microsoft.com/office/drawing/2010/main">
        <mc:Choice Requires="a14">
          <p:sp>
            <p:nvSpPr>
              <p:cNvPr id="52" name="Rectangle 51"/>
              <p:cNvSpPr/>
              <p:nvPr/>
            </p:nvSpPr>
            <p:spPr>
              <a:xfrm>
                <a:off x="1004711" y="4861467"/>
                <a:ext cx="10118329" cy="1099532"/>
              </a:xfrm>
              <a:prstGeom prst="rect">
                <a:avLst/>
              </a:prstGeom>
            </p:spPr>
            <p:txBody>
              <a:bodyPr wrap="square">
                <a:spAutoFit/>
              </a:bodyPr>
              <a:lstStyle/>
              <a:p>
                <a:pPr>
                  <a:lnSpc>
                    <a:spcPct val="90000"/>
                  </a:lnSpc>
                  <a:spcBef>
                    <a:spcPts val="1000"/>
                  </a:spcBef>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𝐸</m:t>
                      </m:r>
                      <m:r>
                        <a:rPr lang="en-US" sz="2800" i="1">
                          <a:latin typeface="Cambria Math" panose="02040503050406030204" pitchFamily="18" charset="0"/>
                        </a:rPr>
                        <m:t>=−</m:t>
                      </m:r>
                      <m:r>
                        <a:rPr lang="en-US" sz="2800" i="1">
                          <a:latin typeface="Cambria Math" panose="02040503050406030204" pitchFamily="18" charset="0"/>
                        </a:rPr>
                        <m:t>𝐽</m:t>
                      </m:r>
                      <m:sSubSup>
                        <m:sSubSupPr>
                          <m:ctrlPr>
                            <a:rPr lang="en-SG" sz="2800" i="1">
                              <a:latin typeface="Cambria Math" panose="02040503050406030204" pitchFamily="18" charset="0"/>
                            </a:rPr>
                          </m:ctrlPr>
                        </m:sSubSupPr>
                        <m:e>
                          <m:r>
                            <a:rPr lang="en-US" sz="2800" i="1">
                              <a:latin typeface="Cambria Math" panose="02040503050406030204" pitchFamily="18" charset="0"/>
                            </a:rPr>
                            <m:t>∑</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=0</m:t>
                          </m:r>
                        </m:sub>
                        <m:sup>
                          <m:r>
                            <a:rPr lang="en-US" sz="2800" i="1">
                              <a:latin typeface="Cambria Math" panose="02040503050406030204" pitchFamily="18" charset="0"/>
                            </a:rPr>
                            <m:t>𝑁</m:t>
                          </m:r>
                        </m:sup>
                      </m:sSubSup>
                      <m:r>
                        <a:rPr lang="en-US" sz="2800" i="1">
                          <a:latin typeface="Cambria Math" panose="02040503050406030204" pitchFamily="18" charset="0"/>
                        </a:rPr>
                        <m:t> </m:t>
                      </m:r>
                      <m:d>
                        <m:dPr>
                          <m:begChr m:val="{"/>
                          <m:endChr m:val=""/>
                          <m:ctrlPr>
                            <a:rPr lang="en-SG" sz="2800" i="1">
                              <a:latin typeface="Cambria Math" panose="02040503050406030204" pitchFamily="18" charset="0"/>
                            </a:rPr>
                          </m:ctrlPr>
                        </m:dPr>
                        <m:e>
                          <m:m>
                            <m:mPr>
                              <m:plcHide m:val="on"/>
                              <m:mcs>
                                <m:mc>
                                  <m:mcPr>
                                    <m:count m:val="2"/>
                                    <m:mcJc m:val="center"/>
                                  </m:mcPr>
                                </m:mc>
                              </m:mcs>
                              <m:ctrlPr>
                                <a:rPr lang="en-SG" sz="2800" i="1">
                                  <a:latin typeface="Cambria Math" panose="02040503050406030204" pitchFamily="18" charset="0"/>
                                </a:rPr>
                              </m:ctrlPr>
                            </m:mPr>
                            <m:mr>
                              <m:e>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+1,</m:t>
                                    </m:r>
                                    <m:r>
                                      <a:rPr lang="en-US" sz="2800" i="1">
                                        <a:latin typeface="Cambria Math" panose="02040503050406030204" pitchFamily="18" charset="0"/>
                                      </a:rPr>
                                      <m:t>𝑗</m:t>
                                    </m:r>
                                  </m:sub>
                                </m:sSub>
                                <m:r>
                                  <a:rPr lang="en-US" sz="2800" i="1">
                                    <a:latin typeface="Cambria Math" panose="02040503050406030204" pitchFamily="18" charset="0"/>
                                  </a:rPr>
                                  <m:t>,</m:t>
                                </m:r>
                              </m:e>
                              <m:e>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r>
                                  <m:rPr>
                                    <m:sty m:val="p"/>
                                  </m:rPr>
                                  <a:rPr lang="en-US" sz="2800" i="1">
                                    <a:latin typeface="Cambria Math" panose="02040503050406030204" pitchFamily="18" charset="0"/>
                                  </a:rPr>
                                  <m:t>mod</m:t>
                                </m:r>
                                <m:r>
                                  <a:rPr lang="en-US" sz="2800" i="1">
                                    <a:latin typeface="Cambria Math" panose="02040503050406030204" pitchFamily="18" charset="0"/>
                                  </a:rPr>
                                  <m:t>2=0</m:t>
                                </m:r>
                              </m:e>
                            </m:mr>
                            <m:mr>
                              <m:e>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−1,</m:t>
                                    </m:r>
                                    <m:r>
                                      <a:rPr lang="en-US" sz="2800" i="1">
                                        <a:latin typeface="Cambria Math" panose="02040503050406030204" pitchFamily="18" charset="0"/>
                                      </a:rPr>
                                      <m:t>𝑗</m:t>
                                    </m:r>
                                  </m:sub>
                                </m:sSub>
                                <m:r>
                                  <a:rPr lang="en-US" sz="2800" i="1">
                                    <a:latin typeface="Cambria Math" panose="02040503050406030204" pitchFamily="18" charset="0"/>
                                  </a:rPr>
                                  <m:t>,</m:t>
                                </m:r>
                              </m:e>
                              <m:e>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r>
                                  <m:rPr>
                                    <m:sty m:val="p"/>
                                  </m:rPr>
                                  <a:rPr lang="en-US" sz="2800" i="1">
                                    <a:latin typeface="Cambria Math" panose="02040503050406030204" pitchFamily="18" charset="0"/>
                                  </a:rPr>
                                  <m:t>mod</m:t>
                                </m:r>
                                <m:r>
                                  <a:rPr lang="en-US" sz="2800" i="1">
                                    <a:latin typeface="Cambria Math" panose="02040503050406030204" pitchFamily="18" charset="0"/>
                                  </a:rPr>
                                  <m:t>2=1</m:t>
                                </m:r>
                              </m:e>
                            </m:mr>
                          </m:m>
                        </m:e>
                      </m:d>
                    </m:oMath>
                  </m:oMathPara>
                </a14:m>
                <a:endParaRPr lang="en-SG" sz="2800" i="1"/>
              </a:p>
            </p:txBody>
          </p:sp>
        </mc:Choice>
        <mc:Fallback xmlns="">
          <p:sp>
            <p:nvSpPr>
              <p:cNvPr id="52" name="Rectangle 51"/>
              <p:cNvSpPr>
                <a:spLocks noRot="1" noChangeAspect="1" noMove="1" noResize="1" noEditPoints="1" noAdjustHandles="1" noChangeArrowheads="1" noChangeShapeType="1" noTextEdit="1"/>
              </p:cNvSpPr>
              <p:nvPr/>
            </p:nvSpPr>
            <p:spPr>
              <a:xfrm>
                <a:off x="1004711" y="4861467"/>
                <a:ext cx="10118329" cy="1099532"/>
              </a:xfrm>
              <a:prstGeom prst="rect">
                <a:avLst/>
              </a:prstGeom>
              <a:blipFill>
                <a:blip r:embed="rId4"/>
                <a:stretch>
                  <a:fillRect/>
                </a:stretch>
              </a:blipFill>
            </p:spPr>
            <p:txBody>
              <a:bodyPr/>
              <a:lstStyle/>
              <a:p>
                <a:r>
                  <a:rPr lang="en-US">
                    <a:noFill/>
                  </a:rPr>
                  <a:t> </a:t>
                </a:r>
              </a:p>
            </p:txBody>
          </p:sp>
        </mc:Fallback>
      </mc:AlternateContent>
      <p:sp>
        <p:nvSpPr>
          <p:cNvPr id="24" name="Rectangle 23"/>
          <p:cNvSpPr/>
          <p:nvPr/>
        </p:nvSpPr>
        <p:spPr>
          <a:xfrm>
            <a:off x="6895470" y="4442429"/>
            <a:ext cx="1265796" cy="523220"/>
          </a:xfrm>
          <a:prstGeom prst="rect">
            <a:avLst/>
          </a:prstGeom>
        </p:spPr>
        <p:txBody>
          <a:bodyPr wrap="none">
            <a:spAutoFit/>
          </a:bodyPr>
          <a:lstStyle/>
          <a:p>
            <a:r>
              <a:rPr lang="en-SG" sz="2800" i="1"/>
              <a:t>Bottom</a:t>
            </a:r>
          </a:p>
        </p:txBody>
      </p:sp>
      <p:sp>
        <p:nvSpPr>
          <p:cNvPr id="25" name="Rectangle 24"/>
          <p:cNvSpPr/>
          <p:nvPr/>
        </p:nvSpPr>
        <p:spPr>
          <a:xfrm>
            <a:off x="3416316" y="4452894"/>
            <a:ext cx="947375" cy="523220"/>
          </a:xfrm>
          <a:prstGeom prst="rect">
            <a:avLst/>
          </a:prstGeom>
        </p:spPr>
        <p:txBody>
          <a:bodyPr wrap="none">
            <a:spAutoFit/>
          </a:bodyPr>
          <a:lstStyle/>
          <a:p>
            <a:r>
              <a:rPr lang="en-SG" sz="2800" i="1"/>
              <a:t>Right</a:t>
            </a:r>
          </a:p>
        </p:txBody>
      </p:sp>
      <p:sp>
        <p:nvSpPr>
          <p:cNvPr id="26" name="Rectangle 25"/>
          <p:cNvSpPr/>
          <p:nvPr/>
        </p:nvSpPr>
        <p:spPr>
          <a:xfrm>
            <a:off x="5180651" y="4447559"/>
            <a:ext cx="735779" cy="523220"/>
          </a:xfrm>
          <a:prstGeom prst="rect">
            <a:avLst/>
          </a:prstGeom>
        </p:spPr>
        <p:txBody>
          <a:bodyPr wrap="none">
            <a:spAutoFit/>
          </a:bodyPr>
          <a:lstStyle/>
          <a:p>
            <a:r>
              <a:rPr lang="en-SG" sz="2800" i="1"/>
              <a:t>Left</a:t>
            </a:r>
          </a:p>
        </p:txBody>
      </p:sp>
      <p:sp>
        <p:nvSpPr>
          <p:cNvPr id="60" name="Rectangle 59"/>
          <p:cNvSpPr/>
          <p:nvPr/>
        </p:nvSpPr>
        <p:spPr>
          <a:xfrm>
            <a:off x="6895470" y="5835887"/>
            <a:ext cx="697755" cy="523220"/>
          </a:xfrm>
          <a:prstGeom prst="rect">
            <a:avLst/>
          </a:prstGeom>
        </p:spPr>
        <p:txBody>
          <a:bodyPr wrap="none">
            <a:spAutoFit/>
          </a:bodyPr>
          <a:lstStyle/>
          <a:p>
            <a:r>
              <a:rPr lang="en-SG" sz="2800" i="1"/>
              <a:t>Top</a:t>
            </a:r>
          </a:p>
        </p:txBody>
      </p:sp>
      <p:sp>
        <p:nvSpPr>
          <p:cNvPr id="61" name="Rectangle 60"/>
          <p:cNvSpPr/>
          <p:nvPr/>
        </p:nvSpPr>
        <p:spPr>
          <a:xfrm>
            <a:off x="3416316" y="5846352"/>
            <a:ext cx="947375" cy="523220"/>
          </a:xfrm>
          <a:prstGeom prst="rect">
            <a:avLst/>
          </a:prstGeom>
        </p:spPr>
        <p:txBody>
          <a:bodyPr wrap="none">
            <a:spAutoFit/>
          </a:bodyPr>
          <a:lstStyle/>
          <a:p>
            <a:r>
              <a:rPr lang="en-SG" sz="2800" i="1"/>
              <a:t>Right</a:t>
            </a:r>
          </a:p>
        </p:txBody>
      </p:sp>
      <p:sp>
        <p:nvSpPr>
          <p:cNvPr id="62" name="Rectangle 61"/>
          <p:cNvSpPr/>
          <p:nvPr/>
        </p:nvSpPr>
        <p:spPr>
          <a:xfrm>
            <a:off x="5180651" y="5841017"/>
            <a:ext cx="735779" cy="523220"/>
          </a:xfrm>
          <a:prstGeom prst="rect">
            <a:avLst/>
          </a:prstGeom>
        </p:spPr>
        <p:txBody>
          <a:bodyPr wrap="none">
            <a:spAutoFit/>
          </a:bodyPr>
          <a:lstStyle/>
          <a:p>
            <a:r>
              <a:rPr lang="en-SG" sz="2800" i="1"/>
              <a:t>Left</a:t>
            </a:r>
          </a:p>
        </p:txBody>
      </p:sp>
      <p:sp>
        <p:nvSpPr>
          <p:cNvPr id="5" name="Date Placeholder 4">
            <a:extLst>
              <a:ext uri="{FF2B5EF4-FFF2-40B4-BE49-F238E27FC236}">
                <a16:creationId xmlns:a16="http://schemas.microsoft.com/office/drawing/2014/main" id="{99313304-770F-4D12-AC81-B09C070AE3A8}"/>
              </a:ext>
            </a:extLst>
          </p:cNvPr>
          <p:cNvSpPr>
            <a:spLocks noGrp="1"/>
          </p:cNvSpPr>
          <p:nvPr>
            <p:ph type="dt" sz="half" idx="10"/>
          </p:nvPr>
        </p:nvSpPr>
        <p:spPr/>
        <p:txBody>
          <a:bodyPr/>
          <a:lstStyle/>
          <a:p>
            <a:fld id="{B0A062DC-C460-4652-9430-AAACC9923E1B}" type="datetime12">
              <a:rPr lang="en-US" smtClean="0"/>
              <a:t>9:43 AM</a:t>
            </a:fld>
            <a:endParaRPr lang="en-US"/>
          </a:p>
        </p:txBody>
      </p:sp>
    </p:spTree>
    <p:extLst>
      <p:ext uri="{BB962C8B-B14F-4D97-AF65-F5344CB8AC3E}">
        <p14:creationId xmlns:p14="http://schemas.microsoft.com/office/powerpoint/2010/main" val="41582326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631051" y="1359134"/>
            <a:ext cx="6401693" cy="4915586"/>
          </a:xfrm>
          <a:prstGeom prst="rect">
            <a:avLst/>
          </a:prstGeom>
        </p:spPr>
      </p:pic>
      <p:sp>
        <p:nvSpPr>
          <p:cNvPr id="2" name="Title 1"/>
          <p:cNvSpPr>
            <a:spLocks noGrp="1"/>
          </p:cNvSpPr>
          <p:nvPr>
            <p:ph type="title"/>
          </p:nvPr>
        </p:nvSpPr>
        <p:spPr/>
        <p:txBody>
          <a:bodyPr/>
          <a:lstStyle/>
          <a:p>
            <a:r>
              <a:rPr lang="en-SG"/>
              <a:t>Numerical solution</a:t>
            </a:r>
          </a:p>
        </p:txBody>
      </p:sp>
      <mc:AlternateContent xmlns:mc="http://schemas.openxmlformats.org/markup-compatibility/2006" xmlns:a14="http://schemas.microsoft.com/office/drawing/2010/main">
        <mc:Choice Requires="a14">
          <p:sp>
            <p:nvSpPr>
              <p:cNvPr id="5" name="Rectangle 4"/>
              <p:cNvSpPr/>
              <p:nvPr/>
            </p:nvSpPr>
            <p:spPr>
              <a:xfrm>
                <a:off x="711400" y="2289754"/>
                <a:ext cx="5415844" cy="3680623"/>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SG" sz="2800"/>
                  <a:t>For honeycomb lattice:</a:t>
                </a:r>
              </a:p>
              <a:p>
                <a:pPr algn="ctr">
                  <a:lnSpc>
                    <a:spcPct val="90000"/>
                  </a:lnSpc>
                  <a:spcBef>
                    <a:spcPts val="1000"/>
                  </a:spcBef>
                </a:pPr>
                <a14:m>
                  <m:oMathPara xmlns:m="http://schemas.openxmlformats.org/officeDocument/2006/math">
                    <m:oMathParaPr>
                      <m:jc m:val="centerGroup"/>
                    </m:oMathParaPr>
                    <m:oMath xmlns:m="http://schemas.openxmlformats.org/officeDocument/2006/math">
                      <m:sSup>
                        <m:sSupPr>
                          <m:ctrlPr>
                            <a:rPr lang="en-SG" sz="2800" i="1">
                              <a:latin typeface="Cambria Math" panose="02040503050406030204" pitchFamily="18" charset="0"/>
                            </a:rPr>
                          </m:ctrlPr>
                        </m:sSupPr>
                        <m:e>
                          <m:r>
                            <a:rPr lang="en-SG" sz="2800" i="1">
                              <a:latin typeface="Cambria Math" panose="02040503050406030204" pitchFamily="18" charset="0"/>
                            </a:rPr>
                            <m:t>𝑇</m:t>
                          </m:r>
                        </m:e>
                        <m:sup>
                          <m:r>
                            <a:rPr lang="en-SG" sz="2800" i="1">
                              <a:latin typeface="Cambria Math" panose="02040503050406030204" pitchFamily="18" charset="0"/>
                            </a:rPr>
                            <m:t>∗</m:t>
                          </m:r>
                        </m:sup>
                      </m:sSup>
                      <m:r>
                        <a:rPr lang="en-SG" sz="2800" i="1">
                          <a:latin typeface="Cambria Math" panose="02040503050406030204" pitchFamily="18" charset="0"/>
                        </a:rPr>
                        <m:t>≃0.379663</m:t>
                      </m:r>
                      <m:f>
                        <m:fPr>
                          <m:ctrlPr>
                            <a:rPr lang="en-SG" sz="2800" i="1">
                              <a:latin typeface="Cambria Math" panose="02040503050406030204" pitchFamily="18" charset="0"/>
                            </a:rPr>
                          </m:ctrlPr>
                        </m:fPr>
                        <m:num>
                          <m:r>
                            <a:rPr lang="en-SG" sz="2800" i="1">
                              <a:latin typeface="Cambria Math" panose="02040503050406030204" pitchFamily="18" charset="0"/>
                            </a:rPr>
                            <m:t>𝐽</m:t>
                          </m:r>
                        </m:num>
                        <m:den>
                          <m:sSub>
                            <m:sSubPr>
                              <m:ctrlPr>
                                <a:rPr lang="en-SG" sz="2800" i="1">
                                  <a:latin typeface="Cambria Math" panose="02040503050406030204" pitchFamily="18" charset="0"/>
                                </a:rPr>
                              </m:ctrlPr>
                            </m:sSubPr>
                            <m:e>
                              <m:r>
                                <a:rPr lang="en-SG" sz="2800" i="1">
                                  <a:latin typeface="Cambria Math" panose="02040503050406030204" pitchFamily="18" charset="0"/>
                                </a:rPr>
                                <m:t>𝑘</m:t>
                              </m:r>
                            </m:e>
                            <m:sub>
                              <m:r>
                                <a:rPr lang="en-SG" sz="2800" i="1">
                                  <a:latin typeface="Cambria Math" panose="02040503050406030204" pitchFamily="18" charset="0"/>
                                </a:rPr>
                                <m:t>𝐵</m:t>
                              </m:r>
                            </m:sub>
                          </m:sSub>
                        </m:den>
                      </m:f>
                    </m:oMath>
                  </m:oMathPara>
                </a14:m>
                <a:endParaRPr lang="en-SG" sz="2800" i="1"/>
              </a:p>
              <a:p>
                <a:pPr marL="228600" indent="-228600">
                  <a:lnSpc>
                    <a:spcPct val="90000"/>
                  </a:lnSpc>
                  <a:spcBef>
                    <a:spcPts val="1000"/>
                  </a:spcBef>
                  <a:buFont typeface="Arial" panose="020B0604020202020204" pitchFamily="34" charset="0"/>
                  <a:buChar char="•"/>
                </a:pPr>
                <a:endParaRPr lang="en-SG" sz="2800"/>
              </a:p>
              <a:p>
                <a:pPr marL="228600" indent="-228600">
                  <a:lnSpc>
                    <a:spcPct val="90000"/>
                  </a:lnSpc>
                  <a:spcBef>
                    <a:spcPts val="1000"/>
                  </a:spcBef>
                  <a:buFont typeface="Arial" panose="020B0604020202020204" pitchFamily="34" charset="0"/>
                  <a:buChar char="•"/>
                </a:pPr>
                <a:r>
                  <a:rPr lang="en-SG" sz="2800"/>
                  <a:t>Near the critical temperature:</a:t>
                </a:r>
              </a:p>
              <a:p>
                <a:pPr>
                  <a:lnSpc>
                    <a:spcPct val="90000"/>
                  </a:lnSpc>
                  <a:spcBef>
                    <a:spcPts val="1000"/>
                  </a:spcBef>
                </a:pPr>
                <a14:m>
                  <m:oMathPara xmlns:m="http://schemas.openxmlformats.org/officeDocument/2006/math">
                    <m:oMathParaPr>
                      <m:jc m:val="centerGroup"/>
                    </m:oMathParaPr>
                    <m:oMath xmlns:m="http://schemas.openxmlformats.org/officeDocument/2006/math">
                      <m:sSub>
                        <m:sSubPr>
                          <m:ctrlPr>
                            <a:rPr lang="en-SG" sz="2800" i="1">
                              <a:latin typeface="Cambria Math" panose="02040503050406030204" pitchFamily="18" charset="0"/>
                            </a:rPr>
                          </m:ctrlPr>
                        </m:sSubPr>
                        <m:e>
                          <m:r>
                            <a:rPr lang="en-SG" sz="2800" i="1">
                              <a:latin typeface="Cambria Math" panose="02040503050406030204" pitchFamily="18" charset="0"/>
                            </a:rPr>
                            <m:t>𝐶</m:t>
                          </m:r>
                        </m:e>
                        <m:sub>
                          <m:r>
                            <a:rPr lang="en-SG" sz="2800" i="1">
                              <a:latin typeface="Cambria Math" panose="02040503050406030204" pitchFamily="18" charset="0"/>
                            </a:rPr>
                            <m:t>𝑐</m:t>
                          </m:r>
                        </m:sub>
                      </m:sSub>
                      <m:r>
                        <a:rPr lang="en-SG" sz="2800" i="1">
                          <a:latin typeface="Cambria Math" panose="02040503050406030204" pitchFamily="18" charset="0"/>
                        </a:rPr>
                        <m:t>=</m:t>
                      </m:r>
                      <m:sSub>
                        <m:sSubPr>
                          <m:ctrlPr>
                            <a:rPr lang="en-SG" sz="2800" i="1">
                              <a:latin typeface="Cambria Math" panose="02040503050406030204" pitchFamily="18" charset="0"/>
                            </a:rPr>
                          </m:ctrlPr>
                        </m:sSubPr>
                        <m:e>
                          <m:r>
                            <m:rPr>
                              <m:sty m:val="p"/>
                            </m:rPr>
                            <a:rPr lang="en-SG" sz="2800" i="1">
                              <a:latin typeface="Cambria Math" panose="02040503050406030204" pitchFamily="18" charset="0"/>
                            </a:rPr>
                            <m:t>lim</m:t>
                          </m:r>
                        </m:e>
                        <m:sub>
                          <m:r>
                            <a:rPr lang="en-SG" sz="2800" i="1">
                              <a:latin typeface="Cambria Math" panose="02040503050406030204" pitchFamily="18" charset="0"/>
                            </a:rPr>
                            <m:t>𝑇</m:t>
                          </m:r>
                          <m:r>
                            <a:rPr lang="en-SG" sz="2800" i="1">
                              <a:latin typeface="Cambria Math" panose="02040503050406030204" pitchFamily="18" charset="0"/>
                            </a:rPr>
                            <m:t>→</m:t>
                          </m:r>
                          <m:sSub>
                            <m:sSubPr>
                              <m:ctrlPr>
                                <a:rPr lang="en-SG" sz="2800" i="1">
                                  <a:latin typeface="Cambria Math" panose="02040503050406030204" pitchFamily="18" charset="0"/>
                                </a:rPr>
                              </m:ctrlPr>
                            </m:sSubPr>
                            <m:e>
                              <m:r>
                                <a:rPr lang="en-SG" sz="2800" i="1">
                                  <a:latin typeface="Cambria Math" panose="02040503050406030204" pitchFamily="18" charset="0"/>
                                </a:rPr>
                                <m:t>𝑇</m:t>
                              </m:r>
                            </m:e>
                            <m:sub>
                              <m:r>
                                <a:rPr lang="en-SG" sz="2800" i="1">
                                  <a:latin typeface="Cambria Math" panose="02040503050406030204" pitchFamily="18" charset="0"/>
                                </a:rPr>
                                <m:t>𝑐</m:t>
                              </m:r>
                            </m:sub>
                          </m:sSub>
                        </m:sub>
                      </m:sSub>
                      <m:r>
                        <a:rPr lang="en-SG" sz="2800" i="1">
                          <a:latin typeface="Cambria Math" panose="02040503050406030204" pitchFamily="18" charset="0"/>
                        </a:rPr>
                        <m:t> </m:t>
                      </m:r>
                      <m:d>
                        <m:dPr>
                          <m:begChr m:val="["/>
                          <m:endChr m:val="]"/>
                          <m:ctrlPr>
                            <a:rPr lang="en-SG" sz="2800" i="1">
                              <a:latin typeface="Cambria Math" panose="02040503050406030204" pitchFamily="18" charset="0"/>
                            </a:rPr>
                          </m:ctrlPr>
                        </m:dPr>
                        <m:e>
                          <m:r>
                            <a:rPr lang="en-SG" sz="2800" i="1">
                              <a:latin typeface="Cambria Math" panose="02040503050406030204" pitchFamily="18" charset="0"/>
                            </a:rPr>
                            <m:t>−</m:t>
                          </m:r>
                          <m:f>
                            <m:fPr>
                              <m:ctrlPr>
                                <a:rPr lang="en-SG" sz="2800" i="1">
                                  <a:latin typeface="Cambria Math" panose="02040503050406030204" pitchFamily="18" charset="0"/>
                                </a:rPr>
                              </m:ctrlPr>
                            </m:fPr>
                            <m:num>
                              <m:d>
                                <m:dPr>
                                  <m:begChr m:val=""/>
                                  <m:ctrlPr>
                                    <a:rPr lang="en-SG" sz="2800" i="1">
                                      <a:latin typeface="Cambria Math" panose="02040503050406030204" pitchFamily="18" charset="0"/>
                                    </a:rPr>
                                  </m:ctrlPr>
                                </m:dPr>
                                <m:e>
                                  <m:r>
                                    <a:rPr lang="en-SG" sz="2800" i="1">
                                      <a:latin typeface="Cambria Math" panose="02040503050406030204" pitchFamily="18" charset="0"/>
                                    </a:rPr>
                                    <m:t>𝐶</m:t>
                                  </m:r>
                                  <m:r>
                                    <a:rPr lang="en-SG" sz="2800" i="1">
                                      <a:latin typeface="Cambria Math" panose="02040503050406030204" pitchFamily="18" charset="0"/>
                                    </a:rPr>
                                    <m:t>(</m:t>
                                  </m:r>
                                  <m:r>
                                    <a:rPr lang="en-SG" sz="2800" i="1">
                                      <a:latin typeface="Cambria Math" panose="02040503050406030204" pitchFamily="18" charset="0"/>
                                    </a:rPr>
                                    <m:t>𝑇</m:t>
                                  </m:r>
                                </m:e>
                              </m:d>
                            </m:num>
                            <m:den>
                              <m:sSub>
                                <m:sSubPr>
                                  <m:ctrlPr>
                                    <a:rPr lang="en-SG" sz="2800" i="1">
                                      <a:latin typeface="Cambria Math" panose="02040503050406030204" pitchFamily="18" charset="0"/>
                                    </a:rPr>
                                  </m:ctrlPr>
                                </m:sSubPr>
                                <m:e>
                                  <m:r>
                                    <a:rPr lang="en-SG" sz="2800" i="1">
                                      <a:latin typeface="Cambria Math" panose="02040503050406030204" pitchFamily="18" charset="0"/>
                                    </a:rPr>
                                    <m:t>𝑘</m:t>
                                  </m:r>
                                </m:e>
                                <m:sub>
                                  <m:r>
                                    <a:rPr lang="en-SG" sz="2800" i="1">
                                      <a:latin typeface="Cambria Math" panose="02040503050406030204" pitchFamily="18" charset="0"/>
                                    </a:rPr>
                                    <m:t>𝐵</m:t>
                                  </m:r>
                                </m:sub>
                              </m:sSub>
                              <m:r>
                                <m:rPr>
                                  <m:sty m:val="p"/>
                                </m:rPr>
                                <a:rPr lang="en-SG" sz="2800" i="1">
                                  <a:latin typeface="Cambria Math" panose="02040503050406030204" pitchFamily="18" charset="0"/>
                                </a:rPr>
                                <m:t>l</m:t>
                              </m:r>
                              <m:func>
                                <m:funcPr>
                                  <m:ctrlPr>
                                    <a:rPr lang="en-SG" sz="2800" i="1">
                                      <a:latin typeface="Cambria Math" panose="02040503050406030204" pitchFamily="18" charset="0"/>
                                    </a:rPr>
                                  </m:ctrlPr>
                                </m:funcPr>
                                <m:fName>
                                  <m:r>
                                    <m:rPr>
                                      <m:sty m:val="p"/>
                                    </m:rPr>
                                    <a:rPr lang="en-SG" sz="2800" i="1">
                                      <a:latin typeface="Cambria Math" panose="02040503050406030204" pitchFamily="18" charset="0"/>
                                    </a:rPr>
                                    <m:t>n</m:t>
                                  </m:r>
                                </m:fName>
                                <m:e>
                                  <m:d>
                                    <m:dPr>
                                      <m:ctrlPr>
                                        <a:rPr lang="en-SG" sz="2800" i="1">
                                          <a:latin typeface="Cambria Math" panose="02040503050406030204" pitchFamily="18" charset="0"/>
                                        </a:rPr>
                                      </m:ctrlPr>
                                    </m:dPr>
                                    <m:e>
                                      <m:d>
                                        <m:dPr>
                                          <m:begChr m:val="|"/>
                                          <m:endChr m:val="|"/>
                                          <m:ctrlPr>
                                            <a:rPr lang="en-SG" sz="2800" i="1">
                                              <a:latin typeface="Cambria Math" panose="02040503050406030204" pitchFamily="18" charset="0"/>
                                            </a:rPr>
                                          </m:ctrlPr>
                                        </m:dPr>
                                        <m:e>
                                          <m:r>
                                            <a:rPr lang="en-SG" sz="2800" i="1">
                                              <a:latin typeface="Cambria Math" panose="02040503050406030204" pitchFamily="18" charset="0"/>
                                            </a:rPr>
                                            <m:t>𝑇</m:t>
                                          </m:r>
                                          <m:r>
                                            <a:rPr lang="en-SG" sz="2800" i="1">
                                              <a:latin typeface="Cambria Math" panose="02040503050406030204" pitchFamily="18" charset="0"/>
                                            </a:rPr>
                                            <m:t>−</m:t>
                                          </m:r>
                                          <m:sSub>
                                            <m:sSubPr>
                                              <m:ctrlPr>
                                                <a:rPr lang="en-SG" sz="2800" i="1">
                                                  <a:latin typeface="Cambria Math" panose="02040503050406030204" pitchFamily="18" charset="0"/>
                                                </a:rPr>
                                              </m:ctrlPr>
                                            </m:sSubPr>
                                            <m:e>
                                              <m:r>
                                                <a:rPr lang="en-SG" sz="2800" i="1">
                                                  <a:latin typeface="Cambria Math" panose="02040503050406030204" pitchFamily="18" charset="0"/>
                                                </a:rPr>
                                                <m:t>𝑇</m:t>
                                              </m:r>
                                            </m:e>
                                            <m:sub>
                                              <m:r>
                                                <a:rPr lang="en-SG" sz="2800" i="1">
                                                  <a:latin typeface="Cambria Math" panose="02040503050406030204" pitchFamily="18" charset="0"/>
                                                </a:rPr>
                                                <m:t>𝑐</m:t>
                                              </m:r>
                                            </m:sub>
                                          </m:sSub>
                                        </m:e>
                                      </m:d>
                                    </m:e>
                                  </m:d>
                                </m:e>
                              </m:func>
                            </m:den>
                          </m:f>
                        </m:e>
                      </m:d>
                    </m:oMath>
                  </m:oMathPara>
                </a14:m>
                <a:endParaRPr lang="en-SG" sz="2800" i="1"/>
              </a:p>
              <a:p>
                <a:pPr marL="228600" indent="-228600">
                  <a:lnSpc>
                    <a:spcPct val="90000"/>
                  </a:lnSpc>
                  <a:spcBef>
                    <a:spcPts val="1000"/>
                  </a:spcBef>
                  <a:buFont typeface="Arial" panose="020B0604020202020204" pitchFamily="34" charset="0"/>
                  <a:buChar char="•"/>
                </a:pPr>
                <a:endParaRPr lang="en-SG" sz="2800" i="1"/>
              </a:p>
            </p:txBody>
          </p:sp>
        </mc:Choice>
        <mc:Fallback xmlns="">
          <p:sp>
            <p:nvSpPr>
              <p:cNvPr id="5" name="Rectangle 4"/>
              <p:cNvSpPr>
                <a:spLocks noRot="1" noChangeAspect="1" noMove="1" noResize="1" noEditPoints="1" noAdjustHandles="1" noChangeArrowheads="1" noChangeShapeType="1" noTextEdit="1"/>
              </p:cNvSpPr>
              <p:nvPr/>
            </p:nvSpPr>
            <p:spPr>
              <a:xfrm>
                <a:off x="711400" y="2289754"/>
                <a:ext cx="5415844" cy="3680623"/>
              </a:xfrm>
              <a:prstGeom prst="rect">
                <a:avLst/>
              </a:prstGeom>
              <a:blipFill>
                <a:blip r:embed="rId4"/>
                <a:stretch>
                  <a:fillRect l="-2027" t="-2819"/>
                </a:stretch>
              </a:blipFill>
            </p:spPr>
            <p:txBody>
              <a:bodyPr/>
              <a:lstStyle/>
              <a:p>
                <a:r>
                  <a:rPr lang="en-US">
                    <a:noFill/>
                  </a:rPr>
                  <a:t> </a:t>
                </a:r>
              </a:p>
            </p:txBody>
          </p:sp>
        </mc:Fallback>
      </mc:AlternateContent>
      <p:sp>
        <p:nvSpPr>
          <p:cNvPr id="11" name="Rectangle 10"/>
          <p:cNvSpPr/>
          <p:nvPr/>
        </p:nvSpPr>
        <p:spPr>
          <a:xfrm>
            <a:off x="221744" y="6569444"/>
            <a:ext cx="11811000" cy="253916"/>
          </a:xfrm>
          <a:prstGeom prst="rect">
            <a:avLst/>
          </a:prstGeom>
        </p:spPr>
        <p:txBody>
          <a:bodyPr wrap="square">
            <a:spAutoFit/>
          </a:bodyPr>
          <a:lstStyle/>
          <a:p>
            <a:pPr algn="r"/>
            <a:r>
              <a:rPr lang="en-US" sz="1050" err="1"/>
              <a:t>Houtappel</a:t>
            </a:r>
            <a:r>
              <a:rPr lang="en-US" sz="1050"/>
              <a:t>, Raymond Marie Ferdinand (1950). “Order-disorder in hexagonal lattices”. In </a:t>
            </a:r>
            <a:r>
              <a:rPr lang="en-US" sz="1050" err="1"/>
              <a:t>Physica</a:t>
            </a:r>
            <a:r>
              <a:rPr lang="en-US" sz="1050"/>
              <a:t> 16.5, pp. 425–455.</a:t>
            </a:r>
            <a:endParaRPr lang="en-SG" sz="1050"/>
          </a:p>
        </p:txBody>
      </p:sp>
      <p:sp>
        <p:nvSpPr>
          <p:cNvPr id="4" name="Date Placeholder 3">
            <a:extLst>
              <a:ext uri="{FF2B5EF4-FFF2-40B4-BE49-F238E27FC236}">
                <a16:creationId xmlns:a16="http://schemas.microsoft.com/office/drawing/2014/main" id="{3CB8C015-336D-4A32-8591-F88BC49063F4}"/>
              </a:ext>
            </a:extLst>
          </p:cNvPr>
          <p:cNvSpPr>
            <a:spLocks noGrp="1"/>
          </p:cNvSpPr>
          <p:nvPr>
            <p:ph type="dt" sz="half" idx="10"/>
          </p:nvPr>
        </p:nvSpPr>
        <p:spPr/>
        <p:txBody>
          <a:bodyPr/>
          <a:lstStyle/>
          <a:p>
            <a:fld id="{C7BB2441-77A5-46F4-87CC-B335C5DD9A6E}" type="datetime12">
              <a:rPr lang="en-US" smtClean="0"/>
              <a:t>9:43 AM</a:t>
            </a:fld>
            <a:endParaRPr lang="en-US"/>
          </a:p>
        </p:txBody>
      </p:sp>
    </p:spTree>
    <p:extLst>
      <p:ext uri="{BB962C8B-B14F-4D97-AF65-F5344CB8AC3E}">
        <p14:creationId xmlns:p14="http://schemas.microsoft.com/office/powerpoint/2010/main" val="115590982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The Metropolis-Hastings Algorithm</a:t>
            </a:r>
          </a:p>
        </p:txBody>
      </p:sp>
      <p:pic>
        <p:nvPicPr>
          <p:cNvPr id="7" name="Content Placeholder 4">
            <a:extLst>
              <a:ext uri="{FF2B5EF4-FFF2-40B4-BE49-F238E27FC236}">
                <a16:creationId xmlns:a16="http://schemas.microsoft.com/office/drawing/2014/main" id="{0FB7AFD1-8D70-41F0-84C3-1D6153165A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9223" y="2249512"/>
            <a:ext cx="4544577" cy="3279655"/>
          </a:xfrm>
        </p:spPr>
      </p:pic>
      <mc:AlternateContent xmlns:mc="http://schemas.openxmlformats.org/markup-compatibility/2006">
        <mc:Choice xmlns:a14="http://schemas.microsoft.com/office/drawing/2010/main" Requires="a14">
          <p:sp>
            <p:nvSpPr>
              <p:cNvPr id="4" name="Rectangle 3"/>
              <p:cNvSpPr/>
              <p:nvPr/>
            </p:nvSpPr>
            <p:spPr>
              <a:xfrm>
                <a:off x="838200" y="1690688"/>
                <a:ext cx="5682673" cy="4516365"/>
              </a:xfrm>
              <a:prstGeom prst="rect">
                <a:avLst/>
              </a:prstGeom>
              <a:ln>
                <a:noFill/>
              </a:ln>
            </p:spPr>
            <p:txBody>
              <a:bodyPr wrap="square">
                <a:spAutoFit/>
              </a:bodyPr>
              <a:lstStyle/>
              <a:p>
                <a:pPr marL="228600" indent="-228600">
                  <a:lnSpc>
                    <a:spcPct val="90000"/>
                  </a:lnSpc>
                  <a:spcBef>
                    <a:spcPts val="1000"/>
                  </a:spcBef>
                  <a:buFont typeface="Arial" panose="020B0604020202020204" pitchFamily="34" charset="0"/>
                  <a:buChar char="•"/>
                </a:pPr>
                <a:r>
                  <a:rPr lang="en-US" sz="2800" dirty="0" smtClean="0"/>
                  <a:t>Choose a random trial spin.</a:t>
                </a:r>
              </a:p>
              <a:p>
                <a:pPr marL="228600" indent="-228600">
                  <a:lnSpc>
                    <a:spcPct val="90000"/>
                  </a:lnSpc>
                  <a:spcBef>
                    <a:spcPts val="1000"/>
                  </a:spcBef>
                  <a:buFont typeface="Arial" panose="020B0604020202020204" pitchFamily="34" charset="0"/>
                  <a:buChar char="•"/>
                </a:pPr>
                <a:r>
                  <a:rPr lang="en-US" sz="2800" dirty="0"/>
                  <a:t>Find its neighbors.</a:t>
                </a:r>
              </a:p>
              <a:p>
                <a:pPr marL="228600" indent="-228600">
                  <a:lnSpc>
                    <a:spcPct val="90000"/>
                  </a:lnSpc>
                  <a:spcBef>
                    <a:spcPts val="1000"/>
                  </a:spcBef>
                  <a:buFont typeface="Arial" panose="020B0604020202020204" pitchFamily="34" charset="0"/>
                  <a:buChar char="•"/>
                </a:pPr>
                <a:r>
                  <a:rPr lang="en-US" sz="2800" dirty="0"/>
                  <a:t>Calculate the energy change.</a:t>
                </a:r>
              </a:p>
              <a:p>
                <a:pPr>
                  <a:lnSpc>
                    <a:spcPct val="90000"/>
                  </a:lnSpc>
                  <a:spcBef>
                    <a:spcPts val="1000"/>
                  </a:spcBef>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rPr>
                        <m:t>δE</m:t>
                      </m:r>
                      <m:r>
                        <a:rPr lang="en-SG" sz="2800">
                          <a:latin typeface="Cambria Math" panose="02040503050406030204" pitchFamily="18" charset="0"/>
                        </a:rPr>
                        <m:t>=−</m:t>
                      </m:r>
                      <m:r>
                        <a:rPr lang="en-SG" sz="2800" b="0" i="0" smtClean="0">
                          <a:latin typeface="Cambria Math" panose="02040503050406030204" pitchFamily="18" charset="0"/>
                        </a:rPr>
                        <m:t>2</m:t>
                      </m:r>
                      <m:r>
                        <m:rPr>
                          <m:sty m:val="p"/>
                        </m:rPr>
                        <a:rPr lang="en-SG" sz="2800">
                          <a:latin typeface="Cambria Math" panose="02040503050406030204" pitchFamily="18" charset="0"/>
                        </a:rPr>
                        <m:t>J</m:t>
                      </m:r>
                      <m:nary>
                        <m:naryPr>
                          <m:chr m:val="∑"/>
                          <m:supHide m:val="on"/>
                          <m:ctrlPr>
                            <a:rPr lang="en-SG" sz="2800" i="1">
                              <a:latin typeface="Cambria Math" panose="02040503050406030204" pitchFamily="18" charset="0"/>
                            </a:rPr>
                          </m:ctrlPr>
                        </m:naryPr>
                        <m:sub>
                          <m:r>
                            <m:rPr>
                              <m:sty m:val="p"/>
                              <m:brk m:alnAt="7"/>
                            </m:rPr>
                            <a:rPr lang="en-SG" sz="2800">
                              <a:latin typeface="Cambria Math" panose="02040503050406030204" pitchFamily="18" charset="0"/>
                            </a:rPr>
                            <m:t>n</m:t>
                          </m:r>
                          <m:r>
                            <m:rPr>
                              <m:sty m:val="p"/>
                            </m:rPr>
                            <a:rPr lang="en-SG" sz="2800">
                              <a:latin typeface="Cambria Math" panose="02040503050406030204" pitchFamily="18" charset="0"/>
                            </a:rPr>
                            <m:t>eighbours</m:t>
                          </m:r>
                        </m:sub>
                        <m:sup/>
                        <m:e>
                          <m:sSub>
                            <m:sSubPr>
                              <m:ctrlPr>
                                <a:rPr lang="en-SG" sz="2800" i="1">
                                  <a:latin typeface="Cambria Math" panose="02040503050406030204" pitchFamily="18" charset="0"/>
                                </a:rPr>
                              </m:ctrlPr>
                            </m:sSubPr>
                            <m:e>
                              <m:r>
                                <m:rPr>
                                  <m:sty m:val="p"/>
                                </m:rPr>
                                <a:rPr lang="en-SG" sz="2800">
                                  <a:latin typeface="Cambria Math" panose="02040503050406030204" pitchFamily="18" charset="0"/>
                                </a:rPr>
                                <m:t>s</m:t>
                              </m:r>
                            </m:e>
                            <m:sub>
                              <m:r>
                                <a:rPr lang="en-SG" sz="2800">
                                  <a:latin typeface="Cambria Math" panose="02040503050406030204" pitchFamily="18" charset="0"/>
                                </a:rPr>
                                <m:t>0</m:t>
                              </m:r>
                            </m:sub>
                          </m:sSub>
                          <m:sSub>
                            <m:sSubPr>
                              <m:ctrlPr>
                                <a:rPr lang="en-SG" sz="2800" i="1">
                                  <a:latin typeface="Cambria Math" panose="02040503050406030204" pitchFamily="18" charset="0"/>
                                </a:rPr>
                              </m:ctrlPr>
                            </m:sSubPr>
                            <m:e>
                              <m:r>
                                <m:rPr>
                                  <m:sty m:val="p"/>
                                </m:rPr>
                                <a:rPr lang="en-SG" sz="2800">
                                  <a:latin typeface="Cambria Math" panose="02040503050406030204" pitchFamily="18" charset="0"/>
                                </a:rPr>
                                <m:t>s</m:t>
                              </m:r>
                            </m:e>
                            <m:sub>
                              <m:r>
                                <m:rPr>
                                  <m:sty m:val="p"/>
                                </m:rPr>
                                <a:rPr lang="en-SG" sz="2800">
                                  <a:latin typeface="Cambria Math" panose="02040503050406030204" pitchFamily="18" charset="0"/>
                                </a:rPr>
                                <m:t>i</m:t>
                              </m:r>
                              <m:r>
                                <a:rPr lang="en-SG" sz="2800">
                                  <a:latin typeface="Cambria Math" panose="02040503050406030204" pitchFamily="18" charset="0"/>
                                </a:rPr>
                                <m:t>,</m:t>
                              </m:r>
                              <m:r>
                                <m:rPr>
                                  <m:sty m:val="p"/>
                                </m:rPr>
                                <a:rPr lang="en-SG" sz="2800">
                                  <a:latin typeface="Cambria Math" panose="02040503050406030204" pitchFamily="18" charset="0"/>
                                </a:rPr>
                                <m:t>j</m:t>
                              </m:r>
                            </m:sub>
                          </m:sSub>
                        </m:e>
                      </m:nary>
                    </m:oMath>
                  </m:oMathPara>
                </a14:m>
                <a:endParaRPr lang="en-US" sz="2800" dirty="0"/>
              </a:p>
              <a:p>
                <a:pPr marL="228600" indent="-228600">
                  <a:lnSpc>
                    <a:spcPct val="90000"/>
                  </a:lnSpc>
                  <a:spcBef>
                    <a:spcPts val="1000"/>
                  </a:spcBef>
                  <a:buFont typeface="Arial" panose="020B0604020202020204" pitchFamily="34" charset="0"/>
                  <a:buChar char="•"/>
                </a:pPr>
                <a:r>
                  <a:rPr lang="en-US" sz="2800" dirty="0"/>
                  <a:t>Calculate the probability of the flipping</a:t>
                </a:r>
              </a:p>
              <a:p>
                <a:pPr>
                  <a:lnSpc>
                    <a:spcPct val="90000"/>
                  </a:lnSpc>
                  <a:spcBef>
                    <a:spcPts val="1000"/>
                  </a:spcBef>
                </a:pPr>
                <a14:m>
                  <m:oMath xmlns:m="http://schemas.openxmlformats.org/officeDocument/2006/math">
                    <m:sSub>
                      <m:sSubPr>
                        <m:ctrlPr>
                          <a:rPr lang="en-SG" sz="2800" i="1">
                            <a:latin typeface="Cambria Math" panose="02040503050406030204" pitchFamily="18" charset="0"/>
                          </a:rPr>
                        </m:ctrlPr>
                      </m:sSubPr>
                      <m:e>
                        <m:r>
                          <m:rPr>
                            <m:sty m:val="p"/>
                          </m:rPr>
                          <a:rPr lang="en-US" sz="2800">
                            <a:latin typeface="Cambria Math" panose="02040503050406030204" pitchFamily="18" charset="0"/>
                          </a:rPr>
                          <m:t>P</m:t>
                        </m:r>
                      </m:e>
                      <m:sub>
                        <m:r>
                          <m:rPr>
                            <m:nor/>
                          </m:rPr>
                          <a:rPr lang="en-US" sz="2800"/>
                          <m:t>flip</m:t>
                        </m:r>
                        <m:r>
                          <m:rPr>
                            <m:nor/>
                          </m:rPr>
                          <a:rPr lang="en-US" sz="2800"/>
                          <m:t> </m:t>
                        </m:r>
                      </m:sub>
                    </m:sSub>
                    <m:r>
                      <a:rPr lang="en-US" sz="2800">
                        <a:latin typeface="Cambria Math" panose="02040503050406030204" pitchFamily="18" charset="0"/>
                      </a:rPr>
                      <m:t>=</m:t>
                    </m:r>
                    <m:r>
                      <m:rPr>
                        <m:sty m:val="p"/>
                      </m:rPr>
                      <a:rPr lang="en-US" sz="2800">
                        <a:latin typeface="Cambria Math" panose="02040503050406030204" pitchFamily="18" charset="0"/>
                      </a:rPr>
                      <m:t>min</m:t>
                    </m:r>
                    <m:r>
                      <a:rPr lang="en-US" sz="2800">
                        <a:latin typeface="Cambria Math" panose="02040503050406030204" pitchFamily="18" charset="0"/>
                      </a:rPr>
                      <m:t>[</m:t>
                    </m:r>
                    <m:r>
                      <m:rPr>
                        <m:sty m:val="p"/>
                      </m:rPr>
                      <a:rPr lang="en-US" sz="2800">
                        <a:latin typeface="Cambria Math" panose="02040503050406030204" pitchFamily="18" charset="0"/>
                      </a:rPr>
                      <m:t>exp</m:t>
                    </m:r>
                    <m:r>
                      <a:rPr lang="en-US" sz="2800">
                        <a:latin typeface="Cambria Math" panose="02040503050406030204" pitchFamily="18" charset="0"/>
                      </a:rPr>
                      <m:t>(−</m:t>
                    </m:r>
                    <m:r>
                      <m:rPr>
                        <m:sty m:val="p"/>
                      </m:rPr>
                      <a:rPr lang="en-US" sz="2800">
                        <a:latin typeface="Cambria Math" panose="02040503050406030204" pitchFamily="18" charset="0"/>
                      </a:rPr>
                      <m:t>βδE</m:t>
                    </m:r>
                    <m:r>
                      <a:rPr lang="en-US" sz="2800">
                        <a:latin typeface="Cambria Math" panose="02040503050406030204" pitchFamily="18" charset="0"/>
                      </a:rPr>
                      <m:t>),1]</m:t>
                    </m:r>
                  </m:oMath>
                </a14:m>
                <a:r>
                  <a:rPr lang="en-SG" sz="2800" dirty="0"/>
                  <a:t>. </a:t>
                </a:r>
              </a:p>
              <a:p>
                <a:pPr marL="228600" indent="-228600">
                  <a:lnSpc>
                    <a:spcPct val="90000"/>
                  </a:lnSpc>
                  <a:spcBef>
                    <a:spcPts val="1000"/>
                  </a:spcBef>
                  <a:buFont typeface="Arial" panose="020B0604020202020204" pitchFamily="34" charset="0"/>
                  <a:buChar char="•"/>
                </a:pPr>
                <a:r>
                  <a:rPr lang="en-US" sz="2800" dirty="0"/>
                  <a:t>Flip (keep) the spin.</a:t>
                </a:r>
              </a:p>
            </p:txBody>
          </p:sp>
        </mc:Choice>
        <mc:Fallback>
          <p:sp>
            <p:nvSpPr>
              <p:cNvPr id="4" name="Rectangle 3"/>
              <p:cNvSpPr>
                <a:spLocks noRot="1" noChangeAspect="1" noMove="1" noResize="1" noEditPoints="1" noAdjustHandles="1" noChangeArrowheads="1" noChangeShapeType="1" noTextEdit="1"/>
              </p:cNvSpPr>
              <p:nvPr/>
            </p:nvSpPr>
            <p:spPr>
              <a:xfrm>
                <a:off x="838200" y="1690688"/>
                <a:ext cx="5682673" cy="4516365"/>
              </a:xfrm>
              <a:prstGeom prst="rect">
                <a:avLst/>
              </a:prstGeom>
              <a:blipFill>
                <a:blip r:embed="rId4"/>
                <a:stretch>
                  <a:fillRect l="-1931" t="-2159" b="-2834"/>
                </a:stretch>
              </a:blipFill>
              <a:ln>
                <a:noFill/>
              </a:ln>
            </p:spPr>
            <p:txBody>
              <a:bodyPr/>
              <a:lstStyle/>
              <a:p>
                <a:r>
                  <a:rPr lang="en-SG">
                    <a:noFill/>
                  </a:rPr>
                  <a:t> </a:t>
                </a:r>
              </a:p>
            </p:txBody>
          </p:sp>
        </mc:Fallback>
      </mc:AlternateContent>
      <p:sp>
        <p:nvSpPr>
          <p:cNvPr id="5" name="Oval 4"/>
          <p:cNvSpPr/>
          <p:nvPr/>
        </p:nvSpPr>
        <p:spPr>
          <a:xfrm>
            <a:off x="8414327" y="4068639"/>
            <a:ext cx="258618" cy="267855"/>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p:cNvSpPr/>
          <p:nvPr/>
        </p:nvSpPr>
        <p:spPr>
          <a:xfrm>
            <a:off x="8405091" y="3454399"/>
            <a:ext cx="258618" cy="26785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p:cNvSpPr/>
          <p:nvPr/>
        </p:nvSpPr>
        <p:spPr>
          <a:xfrm>
            <a:off x="8952059" y="3140364"/>
            <a:ext cx="258618" cy="267855"/>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p:cNvSpPr/>
          <p:nvPr/>
        </p:nvSpPr>
        <p:spPr>
          <a:xfrm>
            <a:off x="7858123" y="3140363"/>
            <a:ext cx="258618" cy="267855"/>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a:off x="221744" y="6569444"/>
            <a:ext cx="11811000" cy="253916"/>
          </a:xfrm>
          <a:prstGeom prst="rect">
            <a:avLst/>
          </a:prstGeom>
        </p:spPr>
        <p:txBody>
          <a:bodyPr wrap="square">
            <a:spAutoFit/>
          </a:bodyPr>
          <a:lstStyle/>
          <a:p>
            <a:pPr algn="r"/>
            <a:r>
              <a:rPr lang="en-US" sz="1050"/>
              <a:t>The simulation codes are available at https://github.com/wonderingmark123/Ising-Model-Honeycomb</a:t>
            </a:r>
            <a:endParaRPr lang="en-SG" sz="1050"/>
          </a:p>
        </p:txBody>
      </p:sp>
      <p:sp>
        <p:nvSpPr>
          <p:cNvPr id="6" name="Date Placeholder 5">
            <a:extLst>
              <a:ext uri="{FF2B5EF4-FFF2-40B4-BE49-F238E27FC236}">
                <a16:creationId xmlns:a16="http://schemas.microsoft.com/office/drawing/2014/main" id="{385C58B7-8E66-4F96-B1E9-18C0DCE76A24}"/>
              </a:ext>
            </a:extLst>
          </p:cNvPr>
          <p:cNvSpPr>
            <a:spLocks noGrp="1"/>
          </p:cNvSpPr>
          <p:nvPr>
            <p:ph type="dt" sz="half" idx="10"/>
          </p:nvPr>
        </p:nvSpPr>
        <p:spPr/>
        <p:txBody>
          <a:bodyPr/>
          <a:lstStyle/>
          <a:p>
            <a:fld id="{4B658B31-3D2B-4CCD-9D1C-E56634FE444E}" type="datetime12">
              <a:rPr lang="en-US" smtClean="0"/>
              <a:t>9:43 AM</a:t>
            </a:fld>
            <a:endParaRPr lang="en-US"/>
          </a:p>
        </p:txBody>
      </p:sp>
    </p:spTree>
    <p:extLst>
      <p:ext uri="{BB962C8B-B14F-4D97-AF65-F5344CB8AC3E}">
        <p14:creationId xmlns:p14="http://schemas.microsoft.com/office/powerpoint/2010/main" val="37618688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The Metropolis-Hastings Algorithm</a:t>
            </a:r>
          </a:p>
        </p:txBody>
      </p:sp>
      <p:pic>
        <p:nvPicPr>
          <p:cNvPr id="9" name="my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73367" y="1690688"/>
            <a:ext cx="5080433" cy="455315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838200" y="1690688"/>
                <a:ext cx="4907281" cy="228780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SG" sz="2800"/>
                  <a:t>Randomly distributed in the beginning.</a:t>
                </a:r>
              </a:p>
              <a:p>
                <a:pPr marL="228600" indent="-228600">
                  <a:lnSpc>
                    <a:spcPct val="90000"/>
                  </a:lnSpc>
                  <a:spcBef>
                    <a:spcPts val="1000"/>
                  </a:spcBef>
                  <a:buFont typeface="Arial" panose="020B0604020202020204" pitchFamily="34" charset="0"/>
                  <a:buChar char="•"/>
                </a:pPr>
                <a:r>
                  <a:rPr lang="en-SG" sz="2800"/>
                  <a:t>Simulation at the critical temperature </a:t>
                </a:r>
                <a14:m>
                  <m:oMath xmlns:m="http://schemas.openxmlformats.org/officeDocument/2006/math">
                    <m:sSup>
                      <m:sSupPr>
                        <m:ctrlPr>
                          <a:rPr lang="en-SG" sz="2800" i="1">
                            <a:latin typeface="Cambria Math" panose="02040503050406030204" pitchFamily="18" charset="0"/>
                          </a:rPr>
                        </m:ctrlPr>
                      </m:sSupPr>
                      <m:e>
                        <m:r>
                          <m:rPr>
                            <m:sty m:val="p"/>
                          </m:rPr>
                          <a:rPr lang="en-SG" sz="2800">
                            <a:latin typeface="Cambria Math" panose="02040503050406030204" pitchFamily="18" charset="0"/>
                          </a:rPr>
                          <m:t>T</m:t>
                        </m:r>
                      </m:e>
                      <m:sup>
                        <m:r>
                          <a:rPr lang="en-SG" sz="2800">
                            <a:latin typeface="Cambria Math" panose="02040503050406030204" pitchFamily="18" charset="0"/>
                          </a:rPr>
                          <m:t>∗</m:t>
                        </m:r>
                      </m:sup>
                    </m:sSup>
                  </m:oMath>
                </a14:m>
                <a:endParaRPr lang="en-SG" sz="2800"/>
              </a:p>
              <a:p>
                <a:pPr marL="228600" indent="-228600">
                  <a:lnSpc>
                    <a:spcPct val="90000"/>
                  </a:lnSpc>
                  <a:spcBef>
                    <a:spcPts val="1000"/>
                  </a:spcBef>
                  <a:buFont typeface="Arial" panose="020B0604020202020204" pitchFamily="34" charset="0"/>
                  <a:buChar char="•"/>
                </a:pPr>
                <a14:m>
                  <m:oMath xmlns:m="http://schemas.openxmlformats.org/officeDocument/2006/math">
                    <m:r>
                      <a:rPr lang="en-SG" sz="2800">
                        <a:latin typeface="Cambria Math" panose="02040503050406030204" pitchFamily="18" charset="0"/>
                      </a:rPr>
                      <m:t>~500</m:t>
                    </m:r>
                  </m:oMath>
                </a14:m>
                <a:r>
                  <a:rPr lang="en-SG" sz="2800"/>
                  <a:t> iterations per second</a:t>
                </a:r>
              </a:p>
            </p:txBody>
          </p:sp>
        </mc:Choice>
        <mc:Fallback xmlns="">
          <p:sp>
            <p:nvSpPr>
              <p:cNvPr id="10" name="TextBox 9"/>
              <p:cNvSpPr txBox="1">
                <a:spLocks noRot="1" noChangeAspect="1" noMove="1" noResize="1" noEditPoints="1" noAdjustHandles="1" noChangeArrowheads="1" noChangeShapeType="1" noTextEdit="1"/>
              </p:cNvSpPr>
              <p:nvPr/>
            </p:nvSpPr>
            <p:spPr>
              <a:xfrm>
                <a:off x="838200" y="1690688"/>
                <a:ext cx="4907281" cy="2287806"/>
              </a:xfrm>
              <a:prstGeom prst="rect">
                <a:avLst/>
              </a:prstGeom>
              <a:blipFill>
                <a:blip r:embed="rId5"/>
                <a:stretch>
                  <a:fillRect l="-2236" t="-4255" b="-638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76D859E-62AB-4878-89E9-50839A0CE50E}"/>
              </a:ext>
            </a:extLst>
          </p:cNvPr>
          <p:cNvSpPr>
            <a:spLocks noGrp="1"/>
          </p:cNvSpPr>
          <p:nvPr>
            <p:ph type="dt" sz="half" idx="10"/>
          </p:nvPr>
        </p:nvSpPr>
        <p:spPr/>
        <p:txBody>
          <a:bodyPr/>
          <a:lstStyle/>
          <a:p>
            <a:fld id="{72F7F626-85F7-47E6-A97C-C2EE6CADEC3C}" type="datetime12">
              <a:rPr lang="en-US" smtClean="0"/>
              <a:t>9:43 AM</a:t>
            </a:fld>
            <a:endParaRPr lang="en-US"/>
          </a:p>
        </p:txBody>
      </p:sp>
    </p:spTree>
    <p:extLst>
      <p:ext uri="{BB962C8B-B14F-4D97-AF65-F5344CB8AC3E}">
        <p14:creationId xmlns:p14="http://schemas.microsoft.com/office/powerpoint/2010/main" val="4017359769"/>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The Metropolis-Hastings Algorithm</a:t>
            </a:r>
          </a:p>
        </p:txBody>
      </p:sp>
      <p:pic>
        <p:nvPicPr>
          <p:cNvPr id="3" name="Picture 2"/>
          <p:cNvPicPr>
            <a:picLocks noChangeAspect="1"/>
          </p:cNvPicPr>
          <p:nvPr/>
        </p:nvPicPr>
        <p:blipFill>
          <a:blip r:embed="rId3"/>
          <a:stretch>
            <a:fillRect/>
          </a:stretch>
        </p:blipFill>
        <p:spPr>
          <a:xfrm>
            <a:off x="838200" y="1690688"/>
            <a:ext cx="10501530" cy="3029094"/>
          </a:xfrm>
          <a:prstGeom prst="rect">
            <a:avLst/>
          </a:prstGeom>
        </p:spPr>
      </p:pic>
      <p:sp>
        <p:nvSpPr>
          <p:cNvPr id="4" name="Rectangle 3"/>
          <p:cNvSpPr/>
          <p:nvPr/>
        </p:nvSpPr>
        <p:spPr>
          <a:xfrm>
            <a:off x="923636" y="4719782"/>
            <a:ext cx="3047999" cy="996170"/>
          </a:xfrm>
          <a:prstGeom prst="rect">
            <a:avLst/>
          </a:prstGeom>
        </p:spPr>
        <p:txBody>
          <a:bodyPr wrap="square">
            <a:spAutoFit/>
          </a:bodyPr>
          <a:lstStyle/>
          <a:p>
            <a:pPr algn="ctr">
              <a:lnSpc>
                <a:spcPct val="90000"/>
              </a:lnSpc>
              <a:spcBef>
                <a:spcPts val="1000"/>
              </a:spcBef>
            </a:pPr>
            <a:r>
              <a:rPr lang="en-US" sz="2800"/>
              <a:t>0 iteration</a:t>
            </a:r>
          </a:p>
          <a:p>
            <a:pPr algn="ctr">
              <a:lnSpc>
                <a:spcPct val="90000"/>
              </a:lnSpc>
              <a:spcBef>
                <a:spcPts val="1000"/>
              </a:spcBef>
            </a:pPr>
            <a:r>
              <a:rPr lang="en-US" sz="2800"/>
              <a:t>Initial condition</a:t>
            </a:r>
            <a:endParaRPr lang="en-SG" sz="2800"/>
          </a:p>
        </p:txBody>
      </p:sp>
      <mc:AlternateContent xmlns:mc="http://schemas.openxmlformats.org/markup-compatibility/2006" xmlns:a14="http://schemas.microsoft.com/office/drawing/2010/main">
        <mc:Choice Requires="a14">
          <p:sp>
            <p:nvSpPr>
              <p:cNvPr id="7" name="Rectangle 6"/>
              <p:cNvSpPr/>
              <p:nvPr/>
            </p:nvSpPr>
            <p:spPr>
              <a:xfrm>
                <a:off x="4525818" y="4719782"/>
                <a:ext cx="3103417" cy="487890"/>
              </a:xfrm>
              <a:prstGeom prst="rect">
                <a:avLst/>
              </a:prstGeom>
            </p:spPr>
            <p:txBody>
              <a:bodyPr wrap="square">
                <a:spAutoFit/>
              </a:bodyPr>
              <a:lstStyle/>
              <a:p>
                <a:pPr algn="ctr">
                  <a:lnSpc>
                    <a:spcPct val="90000"/>
                  </a:lnSpc>
                  <a:spcBef>
                    <a:spcPts val="1000"/>
                  </a:spcBef>
                </a:pPr>
                <a14:m>
                  <m:oMath xmlns:m="http://schemas.openxmlformats.org/officeDocument/2006/math">
                    <m:r>
                      <a:rPr lang="en-US" sz="2800">
                        <a:latin typeface="Cambria Math" panose="02040503050406030204" pitchFamily="18" charset="0"/>
                      </a:rPr>
                      <m:t>3×</m:t>
                    </m:r>
                    <m:sSup>
                      <m:sSupPr>
                        <m:ctrlPr>
                          <a:rPr lang="en-SG" sz="2800" i="1">
                            <a:latin typeface="Cambria Math" panose="02040503050406030204" pitchFamily="18" charset="0"/>
                          </a:rPr>
                        </m:ctrlPr>
                      </m:sSupPr>
                      <m:e>
                        <m:r>
                          <a:rPr lang="en-US" sz="2800">
                            <a:latin typeface="Cambria Math" panose="02040503050406030204" pitchFamily="18" charset="0"/>
                          </a:rPr>
                          <m:t>10</m:t>
                        </m:r>
                      </m:e>
                      <m:sup>
                        <m:r>
                          <a:rPr lang="en-US" sz="2800">
                            <a:latin typeface="Cambria Math" panose="02040503050406030204" pitchFamily="18" charset="0"/>
                          </a:rPr>
                          <m:t>4</m:t>
                        </m:r>
                      </m:sup>
                    </m:sSup>
                  </m:oMath>
                </a14:m>
                <a:r>
                  <a:rPr lang="en-US" sz="2800"/>
                  <a:t> iterations</a:t>
                </a:r>
                <a:endParaRPr lang="en-SG" sz="2800"/>
              </a:p>
            </p:txBody>
          </p:sp>
        </mc:Choice>
        <mc:Fallback xmlns="">
          <p:sp>
            <p:nvSpPr>
              <p:cNvPr id="7" name="Rectangle 6"/>
              <p:cNvSpPr>
                <a:spLocks noRot="1" noChangeAspect="1" noMove="1" noResize="1" noEditPoints="1" noAdjustHandles="1" noChangeArrowheads="1" noChangeShapeType="1" noTextEdit="1"/>
              </p:cNvSpPr>
              <p:nvPr/>
            </p:nvSpPr>
            <p:spPr>
              <a:xfrm>
                <a:off x="4525818" y="4719782"/>
                <a:ext cx="3103417" cy="487890"/>
              </a:xfrm>
              <a:prstGeom prst="rect">
                <a:avLst/>
              </a:prstGeom>
              <a:blipFill>
                <a:blip r:embed="rId4"/>
                <a:stretch>
                  <a:fillRect t="-20000" b="-3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183418" y="4719782"/>
                <a:ext cx="3084946" cy="494623"/>
              </a:xfrm>
              <a:prstGeom prst="rect">
                <a:avLst/>
              </a:prstGeom>
            </p:spPr>
            <p:txBody>
              <a:bodyPr wrap="square">
                <a:spAutoFit/>
              </a:bodyPr>
              <a:lstStyle/>
              <a:p>
                <a:pPr algn="ctr">
                  <a:lnSpc>
                    <a:spcPct val="90000"/>
                  </a:lnSpc>
                  <a:spcBef>
                    <a:spcPts val="1000"/>
                  </a:spcBef>
                </a:pPr>
                <a14:m>
                  <m:oMath xmlns:m="http://schemas.openxmlformats.org/officeDocument/2006/math">
                    <m:r>
                      <a:rPr lang="en-SG" sz="2800">
                        <a:latin typeface="Cambria Math" panose="02040503050406030204" pitchFamily="18" charset="0"/>
                      </a:rPr>
                      <m:t>6</m:t>
                    </m:r>
                    <m:r>
                      <a:rPr lang="en-US" sz="2800">
                        <a:latin typeface="Cambria Math" panose="02040503050406030204" pitchFamily="18" charset="0"/>
                      </a:rPr>
                      <m:t>×</m:t>
                    </m:r>
                    <m:sSup>
                      <m:sSupPr>
                        <m:ctrlPr>
                          <a:rPr lang="en-SG" sz="2800" i="1">
                            <a:latin typeface="Cambria Math" panose="02040503050406030204" pitchFamily="18" charset="0"/>
                          </a:rPr>
                        </m:ctrlPr>
                      </m:sSupPr>
                      <m:e>
                        <m:r>
                          <a:rPr lang="en-US" sz="2800">
                            <a:latin typeface="Cambria Math" panose="02040503050406030204" pitchFamily="18" charset="0"/>
                          </a:rPr>
                          <m:t>10</m:t>
                        </m:r>
                      </m:e>
                      <m:sup>
                        <m:r>
                          <a:rPr lang="en-SG" sz="2800">
                            <a:latin typeface="Cambria Math" panose="02040503050406030204" pitchFamily="18" charset="0"/>
                          </a:rPr>
                          <m:t>5</m:t>
                        </m:r>
                      </m:sup>
                    </m:sSup>
                  </m:oMath>
                </a14:m>
                <a:r>
                  <a:rPr lang="en-US" sz="2800"/>
                  <a:t> iterations</a:t>
                </a:r>
                <a:endParaRPr lang="en-SG" sz="2800"/>
              </a:p>
            </p:txBody>
          </p:sp>
        </mc:Choice>
        <mc:Fallback xmlns="">
          <p:sp>
            <p:nvSpPr>
              <p:cNvPr id="8" name="Rectangle 7"/>
              <p:cNvSpPr>
                <a:spLocks noRot="1" noChangeAspect="1" noMove="1" noResize="1" noEditPoints="1" noAdjustHandles="1" noChangeArrowheads="1" noChangeShapeType="1" noTextEdit="1"/>
              </p:cNvSpPr>
              <p:nvPr/>
            </p:nvSpPr>
            <p:spPr>
              <a:xfrm>
                <a:off x="8183418" y="4719782"/>
                <a:ext cx="3084946" cy="494623"/>
              </a:xfrm>
              <a:prstGeom prst="rect">
                <a:avLst/>
              </a:prstGeom>
              <a:blipFill>
                <a:blip r:embed="rId5"/>
                <a:stretch>
                  <a:fillRect t="-18519" b="-33333"/>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A32BB249-8B64-442F-997D-DFF6C0CCFAB7}"/>
              </a:ext>
            </a:extLst>
          </p:cNvPr>
          <p:cNvSpPr>
            <a:spLocks noGrp="1"/>
          </p:cNvSpPr>
          <p:nvPr>
            <p:ph type="dt" sz="half" idx="10"/>
          </p:nvPr>
        </p:nvSpPr>
        <p:spPr/>
        <p:txBody>
          <a:bodyPr/>
          <a:lstStyle/>
          <a:p>
            <a:fld id="{A487FFF3-FB8E-4D1C-870D-9772669C6CC3}" type="datetime12">
              <a:rPr lang="en-US" smtClean="0"/>
              <a:t>9:43 AM</a:t>
            </a:fld>
            <a:endParaRPr lang="en-US"/>
          </a:p>
        </p:txBody>
      </p:sp>
    </p:spTree>
    <p:extLst>
      <p:ext uri="{BB962C8B-B14F-4D97-AF65-F5344CB8AC3E}">
        <p14:creationId xmlns:p14="http://schemas.microsoft.com/office/powerpoint/2010/main" val="125387505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Thermodynamical properties</a:t>
            </a:r>
          </a:p>
        </p:txBody>
      </p:sp>
      <mc:AlternateContent xmlns:mc="http://schemas.openxmlformats.org/markup-compatibility/2006" xmlns:a14="http://schemas.microsoft.com/office/drawing/2010/main">
        <mc:Choice Requires="a14">
          <p:sp>
            <p:nvSpPr>
              <p:cNvPr id="10" name="Rectangle 9"/>
              <p:cNvSpPr/>
              <p:nvPr/>
            </p:nvSpPr>
            <p:spPr>
              <a:xfrm>
                <a:off x="2937132" y="3456952"/>
                <a:ext cx="6317736" cy="2250040"/>
              </a:xfrm>
              <a:prstGeom prst="rect">
                <a:avLst/>
              </a:prstGeom>
            </p:spPr>
            <p:txBody>
              <a:bodyPr wrap="square">
                <a:spAutoFit/>
              </a:bodyPr>
              <a:lstStyle/>
              <a:p>
                <a:pPr>
                  <a:lnSpc>
                    <a:spcPct val="90000"/>
                  </a:lnSpc>
                  <a:spcBef>
                    <a:spcPts val="1000"/>
                  </a:spcBef>
                </a:pPr>
                <a14:m>
                  <m:oMathPara xmlns:m="http://schemas.openxmlformats.org/officeDocument/2006/math">
                    <m:oMathParaPr>
                      <m:jc m:val="centerGroup"/>
                    </m:oMathParaPr>
                    <m:oMath xmlns:m="http://schemas.openxmlformats.org/officeDocument/2006/math">
                      <m:m>
                        <m:mPr>
                          <m:mcs>
                            <m:mc>
                              <m:mcPr>
                                <m:count m:val="2"/>
                                <m:mcJc m:val="center"/>
                              </m:mcPr>
                            </m:mc>
                          </m:mcs>
                          <m:ctrlPr>
                            <a:rPr lang="en-SG" sz="2800" i="1">
                              <a:latin typeface="Cambria Math" panose="02040503050406030204" pitchFamily="18" charset="0"/>
                            </a:rPr>
                          </m:ctrlPr>
                        </m:mPr>
                        <m:mr>
                          <m:e>
                            <m:r>
                              <m:rPr>
                                <m:sty m:val="p"/>
                                <m:brk m:alnAt="7"/>
                              </m:rPr>
                              <a:rPr lang="en-SG" sz="2800" i="1">
                                <a:latin typeface="Cambria Math" panose="02040503050406030204" pitchFamily="18" charset="0"/>
                              </a:rPr>
                              <m:t>M</m:t>
                            </m:r>
                            <m:r>
                              <m:rPr>
                                <m:sty m:val="p"/>
                              </m:rPr>
                              <a:rPr lang="en-SG" sz="2800" i="1">
                                <a:latin typeface="Cambria Math" panose="02040503050406030204" pitchFamily="18" charset="0"/>
                              </a:rPr>
                              <m:t>agnetization</m:t>
                            </m:r>
                            <m:r>
                              <a:rPr lang="en-US" sz="2800" i="1">
                                <a:latin typeface="Cambria Math" panose="02040503050406030204" pitchFamily="18" charset="0"/>
                              </a:rPr>
                              <m:t>:</m:t>
                            </m:r>
                          </m:e>
                          <m:e>
                            <m:r>
                              <a:rPr lang="en-US" sz="2800" i="1">
                                <a:latin typeface="Cambria Math" panose="02040503050406030204" pitchFamily="18" charset="0"/>
                              </a:rPr>
                              <m:t>𝑀</m:t>
                            </m:r>
                            <m:r>
                              <a:rPr lang="en-US" sz="2800" i="1">
                                <a:latin typeface="Cambria Math" panose="02040503050406030204" pitchFamily="18" charset="0"/>
                              </a:rPr>
                              <m:t>=</m:t>
                            </m:r>
                            <m:sSubSup>
                              <m:sSubSupPr>
                                <m:ctrlPr>
                                  <a:rPr lang="en-SG" sz="2800" i="1">
                                    <a:latin typeface="Cambria Math" panose="02040503050406030204" pitchFamily="18" charset="0"/>
                                  </a:rPr>
                                </m:ctrlPr>
                              </m:sSubSupPr>
                              <m:e>
                                <m:r>
                                  <a:rPr lang="en-US" sz="2800" i="1">
                                    <a:latin typeface="Cambria Math" panose="02040503050406030204" pitchFamily="18" charset="0"/>
                                  </a:rPr>
                                  <m:t>∑</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=0</m:t>
                                </m:r>
                              </m:sub>
                              <m:sup>
                                <m:r>
                                  <a:rPr lang="en-US" sz="2800" i="1">
                                    <a:latin typeface="Cambria Math" panose="02040503050406030204" pitchFamily="18" charset="0"/>
                                  </a:rPr>
                                  <m:t>𝑁</m:t>
                                </m:r>
                              </m:sup>
                            </m:sSubSup>
                            <m:r>
                              <a:rPr lang="en-US" sz="2800" i="1">
                                <a:latin typeface="Cambria Math" panose="02040503050406030204" pitchFamily="18" charset="0"/>
                              </a:rPr>
                              <m:t> </m:t>
                            </m:r>
                            <m:sSub>
                              <m:sSubPr>
                                <m:ctrlPr>
                                  <a:rPr lang="en-SG"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e>
                        </m:mr>
                        <m:mr>
                          <m:e>
                            <m:r>
                              <m:rPr>
                                <m:sty m:val="p"/>
                              </m:rPr>
                              <a:rPr lang="en-SG" sz="2800" i="1">
                                <a:latin typeface="Cambria Math" panose="02040503050406030204" pitchFamily="18" charset="0"/>
                              </a:rPr>
                              <m:t>Specific</m:t>
                            </m:r>
                            <m:r>
                              <a:rPr lang="en-SG" sz="2800" i="1">
                                <a:latin typeface="Cambria Math" panose="02040503050406030204" pitchFamily="18" charset="0"/>
                              </a:rPr>
                              <m:t> </m:t>
                            </m:r>
                            <m:r>
                              <m:rPr>
                                <m:sty m:val="p"/>
                              </m:rPr>
                              <a:rPr lang="en-SG" sz="2800" i="1">
                                <a:latin typeface="Cambria Math" panose="02040503050406030204" pitchFamily="18" charset="0"/>
                              </a:rPr>
                              <m:t>heat</m:t>
                            </m:r>
                            <m:r>
                              <a:rPr lang="en-US" sz="2800" i="1">
                                <a:latin typeface="Cambria Math" panose="02040503050406030204" pitchFamily="18" charset="0"/>
                              </a:rPr>
                              <m:t>:</m:t>
                            </m:r>
                          </m:e>
                          <m:e>
                            <m:r>
                              <a:rPr lang="en-SG" sz="2800" i="1">
                                <a:latin typeface="Cambria Math" panose="02040503050406030204" pitchFamily="18" charset="0"/>
                              </a:rPr>
                              <m:t>𝐶</m:t>
                            </m:r>
                            <m:r>
                              <a:rPr lang="en-SG" sz="2800" i="1">
                                <a:latin typeface="Cambria Math" panose="02040503050406030204" pitchFamily="18" charset="0"/>
                              </a:rPr>
                              <m:t>=</m:t>
                            </m:r>
                            <m:f>
                              <m:fPr>
                                <m:ctrlPr>
                                  <a:rPr lang="en-SG" sz="2800" i="1">
                                    <a:latin typeface="Cambria Math" panose="02040503050406030204" pitchFamily="18" charset="0"/>
                                  </a:rPr>
                                </m:ctrlPr>
                              </m:fPr>
                              <m:num>
                                <m:r>
                                  <a:rPr lang="en-SG" sz="2800" i="1">
                                    <a:latin typeface="Cambria Math" panose="02040503050406030204" pitchFamily="18" charset="0"/>
                                  </a:rPr>
                                  <m:t>1</m:t>
                                </m:r>
                              </m:num>
                              <m:den>
                                <m:sSub>
                                  <m:sSubPr>
                                    <m:ctrlPr>
                                      <a:rPr lang="en-SG" sz="2800" i="1">
                                        <a:latin typeface="Cambria Math" panose="02040503050406030204" pitchFamily="18" charset="0"/>
                                      </a:rPr>
                                    </m:ctrlPr>
                                  </m:sSubPr>
                                  <m:e>
                                    <m:r>
                                      <a:rPr lang="en-SG" sz="2800" i="1">
                                        <a:latin typeface="Cambria Math" panose="02040503050406030204" pitchFamily="18" charset="0"/>
                                      </a:rPr>
                                      <m:t>𝑘</m:t>
                                    </m:r>
                                  </m:e>
                                  <m:sub>
                                    <m:r>
                                      <a:rPr lang="en-SG" sz="2800" i="1">
                                        <a:latin typeface="Cambria Math" panose="02040503050406030204" pitchFamily="18" charset="0"/>
                                      </a:rPr>
                                      <m:t>𝐵</m:t>
                                    </m:r>
                                  </m:sub>
                                </m:sSub>
                                <m:sSup>
                                  <m:sSupPr>
                                    <m:ctrlPr>
                                      <a:rPr lang="en-SG" sz="2800" i="1">
                                        <a:latin typeface="Cambria Math" panose="02040503050406030204" pitchFamily="18" charset="0"/>
                                      </a:rPr>
                                    </m:ctrlPr>
                                  </m:sSupPr>
                                  <m:e>
                                    <m:r>
                                      <a:rPr lang="en-SG" sz="2800" i="1">
                                        <a:latin typeface="Cambria Math" panose="02040503050406030204" pitchFamily="18" charset="0"/>
                                      </a:rPr>
                                      <m:t>𝑇</m:t>
                                    </m:r>
                                  </m:e>
                                  <m:sup>
                                    <m:r>
                                      <a:rPr lang="en-SG" sz="2800" i="1">
                                        <a:latin typeface="Cambria Math" panose="02040503050406030204" pitchFamily="18" charset="0"/>
                                      </a:rPr>
                                      <m:t>2</m:t>
                                    </m:r>
                                  </m:sup>
                                </m:sSup>
                              </m:den>
                            </m:f>
                            <m:d>
                              <m:dPr>
                                <m:ctrlPr>
                                  <a:rPr lang="en-SG" sz="2800" i="1">
                                    <a:latin typeface="Cambria Math" panose="02040503050406030204" pitchFamily="18" charset="0"/>
                                  </a:rPr>
                                </m:ctrlPr>
                              </m:dPr>
                              <m:e>
                                <m:d>
                                  <m:dPr>
                                    <m:begChr m:val="⟨"/>
                                    <m:endChr m:val="⟩"/>
                                    <m:ctrlPr>
                                      <a:rPr lang="en-SG" sz="2800" i="1">
                                        <a:latin typeface="Cambria Math" panose="02040503050406030204" pitchFamily="18" charset="0"/>
                                      </a:rPr>
                                    </m:ctrlPr>
                                  </m:dPr>
                                  <m:e>
                                    <m:sSup>
                                      <m:sSupPr>
                                        <m:ctrlPr>
                                          <a:rPr lang="en-SG" sz="2800" i="1">
                                            <a:latin typeface="Cambria Math" panose="02040503050406030204" pitchFamily="18" charset="0"/>
                                          </a:rPr>
                                        </m:ctrlPr>
                                      </m:sSupPr>
                                      <m:e>
                                        <m:r>
                                          <a:rPr lang="en-SG" sz="2800" i="1">
                                            <a:latin typeface="Cambria Math" panose="02040503050406030204" pitchFamily="18" charset="0"/>
                                          </a:rPr>
                                          <m:t>𝐸</m:t>
                                        </m:r>
                                      </m:e>
                                      <m:sup>
                                        <m:r>
                                          <a:rPr lang="en-SG" sz="2800" i="1">
                                            <a:latin typeface="Cambria Math" panose="02040503050406030204" pitchFamily="18" charset="0"/>
                                          </a:rPr>
                                          <m:t>2</m:t>
                                        </m:r>
                                      </m:sup>
                                    </m:sSup>
                                  </m:e>
                                </m:d>
                                <m:r>
                                  <a:rPr lang="en-SG" sz="2800" i="1">
                                    <a:latin typeface="Cambria Math" panose="02040503050406030204" pitchFamily="18" charset="0"/>
                                  </a:rPr>
                                  <m:t>−⟨</m:t>
                                </m:r>
                                <m:r>
                                  <a:rPr lang="en-SG" sz="2800" i="1">
                                    <a:latin typeface="Cambria Math" panose="02040503050406030204" pitchFamily="18" charset="0"/>
                                  </a:rPr>
                                  <m:t>𝐸</m:t>
                                </m:r>
                                <m:sSup>
                                  <m:sSupPr>
                                    <m:ctrlPr>
                                      <a:rPr lang="en-SG" sz="2800" i="1">
                                        <a:latin typeface="Cambria Math" panose="02040503050406030204" pitchFamily="18" charset="0"/>
                                      </a:rPr>
                                    </m:ctrlPr>
                                  </m:sSupPr>
                                  <m:e>
                                    <m:r>
                                      <a:rPr lang="en-SG" sz="2800" i="1">
                                        <a:latin typeface="Cambria Math" panose="02040503050406030204" pitchFamily="18" charset="0"/>
                                      </a:rPr>
                                      <m:t>⟩</m:t>
                                    </m:r>
                                  </m:e>
                                  <m:sup>
                                    <m:r>
                                      <a:rPr lang="en-SG" sz="2800" i="1">
                                        <a:latin typeface="Cambria Math" panose="02040503050406030204" pitchFamily="18" charset="0"/>
                                      </a:rPr>
                                      <m:t>2</m:t>
                                    </m:r>
                                  </m:sup>
                                </m:sSup>
                              </m:e>
                            </m:d>
                          </m:e>
                        </m:mr>
                        <m:mr>
                          <m:e>
                            <m:r>
                              <m:rPr>
                                <m:sty m:val="p"/>
                              </m:rPr>
                              <a:rPr lang="en-SG" sz="2800" i="1">
                                <a:latin typeface="Cambria Math" panose="02040503050406030204" pitchFamily="18" charset="0"/>
                              </a:rPr>
                              <m:t>Susceptibility</m:t>
                            </m:r>
                            <m:r>
                              <a:rPr lang="en-US" sz="2800" i="1">
                                <a:latin typeface="Cambria Math" panose="02040503050406030204" pitchFamily="18" charset="0"/>
                              </a:rPr>
                              <m:t>:</m:t>
                            </m:r>
                          </m:e>
                          <m:e>
                            <m:r>
                              <a:rPr lang="en-SG" sz="2800" i="1">
                                <a:latin typeface="Cambria Math" panose="02040503050406030204" pitchFamily="18" charset="0"/>
                              </a:rPr>
                              <m:t>𝜒</m:t>
                            </m:r>
                            <m:r>
                              <a:rPr lang="en-SG" sz="2800" i="1">
                                <a:latin typeface="Cambria Math" panose="02040503050406030204" pitchFamily="18" charset="0"/>
                              </a:rPr>
                              <m:t>=</m:t>
                            </m:r>
                            <m:f>
                              <m:fPr>
                                <m:ctrlPr>
                                  <a:rPr lang="en-SG" sz="2800" i="1">
                                    <a:latin typeface="Cambria Math" panose="02040503050406030204" pitchFamily="18" charset="0"/>
                                  </a:rPr>
                                </m:ctrlPr>
                              </m:fPr>
                              <m:num>
                                <m:r>
                                  <a:rPr lang="en-SG" sz="2800" i="1">
                                    <a:latin typeface="Cambria Math" panose="02040503050406030204" pitchFamily="18" charset="0"/>
                                  </a:rPr>
                                  <m:t>1</m:t>
                                </m:r>
                              </m:num>
                              <m:den>
                                <m:sSub>
                                  <m:sSubPr>
                                    <m:ctrlPr>
                                      <a:rPr lang="en-SG" sz="2800" i="1">
                                        <a:latin typeface="Cambria Math" panose="02040503050406030204" pitchFamily="18" charset="0"/>
                                      </a:rPr>
                                    </m:ctrlPr>
                                  </m:sSubPr>
                                  <m:e>
                                    <m:r>
                                      <a:rPr lang="en-SG" sz="2800" i="1">
                                        <a:latin typeface="Cambria Math" panose="02040503050406030204" pitchFamily="18" charset="0"/>
                                      </a:rPr>
                                      <m:t>𝑘</m:t>
                                    </m:r>
                                  </m:e>
                                  <m:sub>
                                    <m:r>
                                      <a:rPr lang="en-SG" sz="2800" i="1">
                                        <a:latin typeface="Cambria Math" panose="02040503050406030204" pitchFamily="18" charset="0"/>
                                      </a:rPr>
                                      <m:t>𝐵</m:t>
                                    </m:r>
                                  </m:sub>
                                </m:sSub>
                                <m:r>
                                  <a:rPr lang="en-SG" sz="2800" i="1">
                                    <a:latin typeface="Cambria Math" panose="02040503050406030204" pitchFamily="18" charset="0"/>
                                  </a:rPr>
                                  <m:t>𝑇</m:t>
                                </m:r>
                              </m:den>
                            </m:f>
                            <m:d>
                              <m:dPr>
                                <m:ctrlPr>
                                  <a:rPr lang="en-SG" sz="2800" i="1">
                                    <a:latin typeface="Cambria Math" panose="02040503050406030204" pitchFamily="18" charset="0"/>
                                  </a:rPr>
                                </m:ctrlPr>
                              </m:dPr>
                              <m:e>
                                <m:d>
                                  <m:dPr>
                                    <m:begChr m:val="⟨"/>
                                    <m:endChr m:val="⟩"/>
                                    <m:ctrlPr>
                                      <a:rPr lang="en-SG" sz="2800" i="1">
                                        <a:latin typeface="Cambria Math" panose="02040503050406030204" pitchFamily="18" charset="0"/>
                                      </a:rPr>
                                    </m:ctrlPr>
                                  </m:dPr>
                                  <m:e>
                                    <m:sSup>
                                      <m:sSupPr>
                                        <m:ctrlPr>
                                          <a:rPr lang="en-SG" sz="2800" i="1">
                                            <a:latin typeface="Cambria Math" panose="02040503050406030204" pitchFamily="18" charset="0"/>
                                          </a:rPr>
                                        </m:ctrlPr>
                                      </m:sSupPr>
                                      <m:e>
                                        <m:r>
                                          <a:rPr lang="en-SG" sz="2800" i="1">
                                            <a:latin typeface="Cambria Math" panose="02040503050406030204" pitchFamily="18" charset="0"/>
                                          </a:rPr>
                                          <m:t>𝑀</m:t>
                                        </m:r>
                                      </m:e>
                                      <m:sup>
                                        <m:r>
                                          <a:rPr lang="en-SG" sz="2800" i="1">
                                            <a:latin typeface="Cambria Math" panose="02040503050406030204" pitchFamily="18" charset="0"/>
                                          </a:rPr>
                                          <m:t>2</m:t>
                                        </m:r>
                                      </m:sup>
                                    </m:sSup>
                                  </m:e>
                                </m:d>
                                <m:r>
                                  <a:rPr lang="en-SG" sz="2800" i="1">
                                    <a:latin typeface="Cambria Math" panose="02040503050406030204" pitchFamily="18" charset="0"/>
                                  </a:rPr>
                                  <m:t>−⟨</m:t>
                                </m:r>
                                <m:r>
                                  <a:rPr lang="en-SG" sz="2800" i="1">
                                    <a:latin typeface="Cambria Math" panose="02040503050406030204" pitchFamily="18" charset="0"/>
                                  </a:rPr>
                                  <m:t>𝑀</m:t>
                                </m:r>
                                <m:sSup>
                                  <m:sSupPr>
                                    <m:ctrlPr>
                                      <a:rPr lang="en-SG" sz="2800" i="1">
                                        <a:latin typeface="Cambria Math" panose="02040503050406030204" pitchFamily="18" charset="0"/>
                                      </a:rPr>
                                    </m:ctrlPr>
                                  </m:sSupPr>
                                  <m:e>
                                    <m:r>
                                      <a:rPr lang="en-SG" sz="2800" i="1">
                                        <a:latin typeface="Cambria Math" panose="02040503050406030204" pitchFamily="18" charset="0"/>
                                      </a:rPr>
                                      <m:t>⟩</m:t>
                                    </m:r>
                                  </m:e>
                                  <m:sup>
                                    <m:r>
                                      <a:rPr lang="en-SG" sz="2800" i="1">
                                        <a:latin typeface="Cambria Math" panose="02040503050406030204" pitchFamily="18" charset="0"/>
                                      </a:rPr>
                                      <m:t>2</m:t>
                                    </m:r>
                                  </m:sup>
                                </m:sSup>
                              </m:e>
                            </m:d>
                          </m:e>
                        </m:mr>
                      </m:m>
                    </m:oMath>
                  </m:oMathPara>
                </a14:m>
                <a:endParaRPr lang="en-SG" sz="2800" i="1"/>
              </a:p>
            </p:txBody>
          </p:sp>
        </mc:Choice>
        <mc:Fallback xmlns="">
          <p:sp>
            <p:nvSpPr>
              <p:cNvPr id="10" name="Rectangle 9"/>
              <p:cNvSpPr>
                <a:spLocks noRot="1" noChangeAspect="1" noMove="1" noResize="1" noEditPoints="1" noAdjustHandles="1" noChangeArrowheads="1" noChangeShapeType="1" noTextEdit="1"/>
              </p:cNvSpPr>
              <p:nvPr/>
            </p:nvSpPr>
            <p:spPr>
              <a:xfrm>
                <a:off x="2937132" y="3456952"/>
                <a:ext cx="6317736" cy="2250040"/>
              </a:xfrm>
              <a:prstGeom prst="rect">
                <a:avLst/>
              </a:prstGeom>
              <a:blipFill>
                <a:blip r:embed="rId3"/>
                <a:stretch>
                  <a:fillRect t="-35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76300" y="1690688"/>
                <a:ext cx="10439400" cy="1099532"/>
              </a:xfrm>
              <a:prstGeom prst="rect">
                <a:avLst/>
              </a:prstGeom>
            </p:spPr>
            <p:txBody>
              <a:bodyPr wrap="square">
                <a:spAutoFit/>
              </a:bodyPr>
              <a:lstStyle/>
              <a:p>
                <a:pPr>
                  <a:lnSpc>
                    <a:spcPct val="90000"/>
                  </a:lnSpc>
                  <a:spcBef>
                    <a:spcPts val="1000"/>
                  </a:spcBef>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𝐸</m:t>
                      </m:r>
                      <m:r>
                        <a:rPr lang="en-US" sz="2800" i="1">
                          <a:latin typeface="Cambria Math" panose="02040503050406030204" pitchFamily="18" charset="0"/>
                        </a:rPr>
                        <m:t>=−</m:t>
                      </m:r>
                      <m:r>
                        <a:rPr lang="en-US" sz="2800" i="1">
                          <a:latin typeface="Cambria Math" panose="02040503050406030204" pitchFamily="18" charset="0"/>
                        </a:rPr>
                        <m:t>𝐽</m:t>
                      </m:r>
                      <m:sSubSup>
                        <m:sSubSupPr>
                          <m:ctrlPr>
                            <a:rPr lang="en-SG" sz="2800" i="1">
                              <a:latin typeface="Cambria Math" panose="02040503050406030204" pitchFamily="18" charset="0"/>
                            </a:rPr>
                          </m:ctrlPr>
                        </m:sSubSupPr>
                        <m:e>
                          <m:r>
                            <a:rPr lang="en-US" sz="2800" i="1">
                              <a:latin typeface="Cambria Math" panose="02040503050406030204" pitchFamily="18" charset="0"/>
                            </a:rPr>
                            <m:t>∑</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=0</m:t>
                          </m:r>
                        </m:sub>
                        <m:sup>
                          <m:r>
                            <a:rPr lang="en-US" sz="2800" i="1">
                              <a:latin typeface="Cambria Math" panose="02040503050406030204" pitchFamily="18" charset="0"/>
                            </a:rPr>
                            <m:t>𝑁</m:t>
                          </m:r>
                        </m:sup>
                      </m:sSubSup>
                      <m:r>
                        <a:rPr lang="en-US" sz="2800" i="1">
                          <a:latin typeface="Cambria Math" panose="02040503050406030204" pitchFamily="18" charset="0"/>
                        </a:rPr>
                        <m:t> </m:t>
                      </m:r>
                      <m:d>
                        <m:dPr>
                          <m:begChr m:val="{"/>
                          <m:endChr m:val=""/>
                          <m:ctrlPr>
                            <a:rPr lang="en-SG" sz="2800" i="1">
                              <a:latin typeface="Cambria Math" panose="02040503050406030204" pitchFamily="18" charset="0"/>
                            </a:rPr>
                          </m:ctrlPr>
                        </m:dPr>
                        <m:e>
                          <m:m>
                            <m:mPr>
                              <m:plcHide m:val="on"/>
                              <m:mcs>
                                <m:mc>
                                  <m:mcPr>
                                    <m:count m:val="2"/>
                                    <m:mcJc m:val="center"/>
                                  </m:mcPr>
                                </m:mc>
                              </m:mcs>
                              <m:ctrlPr>
                                <a:rPr lang="en-SG" sz="2800" i="1">
                                  <a:latin typeface="Cambria Math" panose="02040503050406030204" pitchFamily="18" charset="0"/>
                                </a:rPr>
                              </m:ctrlPr>
                            </m:mPr>
                            <m:mr>
                              <m:e>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+1,</m:t>
                                    </m:r>
                                    <m:r>
                                      <a:rPr lang="en-US" sz="2800" i="1">
                                        <a:latin typeface="Cambria Math" panose="02040503050406030204" pitchFamily="18" charset="0"/>
                                      </a:rPr>
                                      <m:t>𝑗</m:t>
                                    </m:r>
                                  </m:sub>
                                </m:sSub>
                                <m:r>
                                  <a:rPr lang="en-US" sz="2800" i="1">
                                    <a:latin typeface="Cambria Math" panose="02040503050406030204" pitchFamily="18" charset="0"/>
                                  </a:rPr>
                                  <m:t>,</m:t>
                                </m:r>
                              </m:e>
                              <m:e>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r>
                                  <m:rPr>
                                    <m:sty m:val="p"/>
                                  </m:rPr>
                                  <a:rPr lang="en-US" sz="2800" i="1">
                                    <a:latin typeface="Cambria Math" panose="02040503050406030204" pitchFamily="18" charset="0"/>
                                  </a:rPr>
                                  <m:t>mod</m:t>
                                </m:r>
                                <m:r>
                                  <a:rPr lang="en-US" sz="2800" i="1">
                                    <a:latin typeface="Cambria Math" panose="02040503050406030204" pitchFamily="18" charset="0"/>
                                  </a:rPr>
                                  <m:t>2=0</m:t>
                                </m:r>
                              </m:e>
                            </m:mr>
                            <m:mr>
                              <m:e>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sSub>
                                  <m:sSubPr>
                                    <m:ctrlPr>
                                      <a:rPr lang="en-SG"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m:t>
                                    </m:r>
                                    <m:r>
                                      <a:rPr lang="en-US" sz="2800" i="1">
                                        <a:latin typeface="Cambria Math" panose="02040503050406030204" pitchFamily="18" charset="0"/>
                                      </a:rPr>
                                      <m:t>−1,</m:t>
                                    </m:r>
                                    <m:r>
                                      <a:rPr lang="en-US" sz="2800" i="1">
                                        <a:latin typeface="Cambria Math" panose="02040503050406030204" pitchFamily="18" charset="0"/>
                                      </a:rPr>
                                      <m:t>𝑗</m:t>
                                    </m:r>
                                  </m:sub>
                                </m:sSub>
                                <m:r>
                                  <a:rPr lang="en-US" sz="2800" i="1">
                                    <a:latin typeface="Cambria Math" panose="02040503050406030204" pitchFamily="18" charset="0"/>
                                  </a:rPr>
                                  <m:t>,</m:t>
                                </m:r>
                              </m:e>
                              <m:e>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r>
                                  <m:rPr>
                                    <m:sty m:val="p"/>
                                  </m:rPr>
                                  <a:rPr lang="en-US" sz="2800" i="1">
                                    <a:latin typeface="Cambria Math" panose="02040503050406030204" pitchFamily="18" charset="0"/>
                                  </a:rPr>
                                  <m:t>mod</m:t>
                                </m:r>
                                <m:r>
                                  <a:rPr lang="en-US" sz="2800" i="1">
                                    <a:latin typeface="Cambria Math" panose="02040503050406030204" pitchFamily="18" charset="0"/>
                                  </a:rPr>
                                  <m:t>2=1</m:t>
                                </m:r>
                              </m:e>
                            </m:mr>
                          </m:m>
                        </m:e>
                      </m:d>
                    </m:oMath>
                  </m:oMathPara>
                </a14:m>
                <a:endParaRPr lang="en-SG" sz="2800" i="1"/>
              </a:p>
            </p:txBody>
          </p:sp>
        </mc:Choice>
        <mc:Fallback xmlns="">
          <p:sp>
            <p:nvSpPr>
              <p:cNvPr id="11" name="Rectangle 10"/>
              <p:cNvSpPr>
                <a:spLocks noRot="1" noChangeAspect="1" noMove="1" noResize="1" noEditPoints="1" noAdjustHandles="1" noChangeArrowheads="1" noChangeShapeType="1" noTextEdit="1"/>
              </p:cNvSpPr>
              <p:nvPr/>
            </p:nvSpPr>
            <p:spPr>
              <a:xfrm>
                <a:off x="876300" y="1690688"/>
                <a:ext cx="10439400" cy="1099532"/>
              </a:xfrm>
              <a:prstGeom prst="rect">
                <a:avLst/>
              </a:prstGeom>
              <a:blipFill>
                <a:blip r:embed="rId4"/>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CBE4F85-C2F0-4F19-A586-45187BAAD6E7}"/>
              </a:ext>
            </a:extLst>
          </p:cNvPr>
          <p:cNvSpPr>
            <a:spLocks noGrp="1"/>
          </p:cNvSpPr>
          <p:nvPr>
            <p:ph type="dt" sz="half" idx="10"/>
          </p:nvPr>
        </p:nvSpPr>
        <p:spPr/>
        <p:txBody>
          <a:bodyPr/>
          <a:lstStyle/>
          <a:p>
            <a:fld id="{5055708E-D0EC-45C2-9BF5-9B18AC79A5C7}" type="datetime12">
              <a:rPr lang="en-US" smtClean="0"/>
              <a:t>9:43 AM</a:t>
            </a:fld>
            <a:endParaRPr lang="en-US"/>
          </a:p>
        </p:txBody>
      </p:sp>
    </p:spTree>
    <p:extLst>
      <p:ext uri="{BB962C8B-B14F-4D97-AF65-F5344CB8AC3E}">
        <p14:creationId xmlns:p14="http://schemas.microsoft.com/office/powerpoint/2010/main" val="28170426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Simulation Results: Honeycomb Lattice</a:t>
            </a:r>
          </a:p>
        </p:txBody>
      </p:sp>
      <mc:AlternateContent xmlns:mc="http://schemas.openxmlformats.org/markup-compatibility/2006" xmlns:a14="http://schemas.microsoft.com/office/drawing/2010/main">
        <mc:Choice Requires="a14">
          <p:sp>
            <p:nvSpPr>
              <p:cNvPr id="9" name="Rectangle 8"/>
              <p:cNvSpPr/>
              <p:nvPr/>
            </p:nvSpPr>
            <p:spPr>
              <a:xfrm>
                <a:off x="838200" y="2623522"/>
                <a:ext cx="5257800" cy="2641557"/>
              </a:xfrm>
              <a:prstGeom prst="rect">
                <a:avLst/>
              </a:prstGeom>
              <a:ln>
                <a:noFill/>
              </a:ln>
            </p:spPr>
            <p:txBody>
              <a:bodyPr wrap="square">
                <a:spAutoFit/>
              </a:bodyPr>
              <a:lstStyle/>
              <a:p>
                <a:pPr marL="228600" indent="-228600">
                  <a:lnSpc>
                    <a:spcPct val="90000"/>
                  </a:lnSpc>
                  <a:spcBef>
                    <a:spcPts val="1000"/>
                  </a:spcBef>
                  <a:buFont typeface="Arial" panose="020B0604020202020204" pitchFamily="34" charset="0"/>
                  <a:buChar char="•"/>
                </a:pPr>
                <a14:m>
                  <m:oMath xmlns:m="http://schemas.openxmlformats.org/officeDocument/2006/math">
                    <m:r>
                      <a:rPr lang="en-SG" sz="2800" i="1">
                        <a:latin typeface="Cambria Math" panose="02040503050406030204" pitchFamily="18" charset="0"/>
                      </a:rPr>
                      <m:t>30×30</m:t>
                    </m:r>
                  </m:oMath>
                </a14:m>
                <a:r>
                  <a:rPr lang="en-US" sz="2800" i="1"/>
                  <a:t> </a:t>
                </a:r>
                <a:r>
                  <a:rPr lang="en-US" sz="2800"/>
                  <a:t>spins in the lattice.</a:t>
                </a:r>
              </a:p>
              <a:p>
                <a:pPr marL="228600" indent="-228600">
                  <a:lnSpc>
                    <a:spcPct val="90000"/>
                  </a:lnSpc>
                  <a:spcBef>
                    <a:spcPts val="1000"/>
                  </a:spcBef>
                  <a:buFont typeface="Arial" panose="020B0604020202020204" pitchFamily="34" charset="0"/>
                  <a:buChar char="•"/>
                </a:pPr>
                <a14:m>
                  <m:oMath xmlns:m="http://schemas.openxmlformats.org/officeDocument/2006/math">
                    <m:r>
                      <a:rPr lang="en-SG" sz="2800" i="1">
                        <a:latin typeface="Cambria Math" panose="02040503050406030204" pitchFamily="18" charset="0"/>
                      </a:rPr>
                      <m:t>9×</m:t>
                    </m:r>
                    <m:sSup>
                      <m:sSupPr>
                        <m:ctrlPr>
                          <a:rPr lang="en-SG" sz="2800" i="1">
                            <a:latin typeface="Cambria Math" panose="02040503050406030204" pitchFamily="18" charset="0"/>
                          </a:rPr>
                        </m:ctrlPr>
                      </m:sSupPr>
                      <m:e>
                        <m:r>
                          <a:rPr lang="en-SG" sz="2800" i="1">
                            <a:latin typeface="Cambria Math" panose="02040503050406030204" pitchFamily="18" charset="0"/>
                          </a:rPr>
                          <m:t>10</m:t>
                        </m:r>
                      </m:e>
                      <m:sup>
                        <m:r>
                          <a:rPr lang="en-SG" sz="2800" i="1">
                            <a:latin typeface="Cambria Math" panose="02040503050406030204" pitchFamily="18" charset="0"/>
                          </a:rPr>
                          <m:t>6</m:t>
                        </m:r>
                      </m:sup>
                    </m:sSup>
                  </m:oMath>
                </a14:m>
                <a:r>
                  <a:rPr lang="en-US" sz="2800" i="1"/>
                  <a:t> </a:t>
                </a:r>
                <a:r>
                  <a:rPr lang="en-US" sz="2800"/>
                  <a:t>iterations.</a:t>
                </a:r>
              </a:p>
              <a:p>
                <a:pPr marL="228600" indent="-228600">
                  <a:lnSpc>
                    <a:spcPct val="90000"/>
                  </a:lnSpc>
                  <a:spcBef>
                    <a:spcPts val="1000"/>
                  </a:spcBef>
                  <a:buFont typeface="Arial" panose="020B0604020202020204" pitchFamily="34" charset="0"/>
                  <a:buChar char="•"/>
                </a:pPr>
                <a14:m>
                  <m:oMath xmlns:m="http://schemas.openxmlformats.org/officeDocument/2006/math">
                    <m:sSup>
                      <m:sSupPr>
                        <m:ctrlPr>
                          <a:rPr lang="en-SG" sz="2800" i="1">
                            <a:latin typeface="Cambria Math" panose="02040503050406030204" pitchFamily="18" charset="0"/>
                          </a:rPr>
                        </m:ctrlPr>
                      </m:sSupPr>
                      <m:e>
                        <m:r>
                          <a:rPr lang="en-SG" sz="2800" i="1">
                            <a:latin typeface="Cambria Math" panose="02040503050406030204" pitchFamily="18" charset="0"/>
                          </a:rPr>
                          <m:t>10</m:t>
                        </m:r>
                      </m:e>
                      <m:sup>
                        <m:r>
                          <a:rPr lang="en-SG" sz="2800" b="0" i="1" smtClean="0">
                            <a:latin typeface="Cambria Math" panose="02040503050406030204" pitchFamily="18" charset="0"/>
                          </a:rPr>
                          <m:t>3</m:t>
                        </m:r>
                      </m:sup>
                    </m:sSup>
                  </m:oMath>
                </a14:m>
                <a:r>
                  <a:rPr lang="en-US" sz="2800" i="1"/>
                  <a:t> </a:t>
                </a:r>
                <a:r>
                  <a:rPr lang="en-US" sz="2800"/>
                  <a:t>sample averages per temperature.</a:t>
                </a:r>
              </a:p>
              <a:p>
                <a:pPr marL="228600" indent="-228600">
                  <a:lnSpc>
                    <a:spcPct val="90000"/>
                  </a:lnSpc>
                  <a:spcBef>
                    <a:spcPts val="1000"/>
                  </a:spcBef>
                  <a:buFont typeface="Arial" panose="020B0604020202020204" pitchFamily="34" charset="0"/>
                  <a:buChar char="•"/>
                </a:pPr>
                <a14:m>
                  <m:oMath xmlns:m="http://schemas.openxmlformats.org/officeDocument/2006/math">
                    <m:sSup>
                      <m:sSupPr>
                        <m:ctrlPr>
                          <a:rPr lang="en-SG" sz="2800" i="1">
                            <a:latin typeface="Cambria Math" panose="02040503050406030204" pitchFamily="18" charset="0"/>
                          </a:rPr>
                        </m:ctrlPr>
                      </m:sSupPr>
                      <m:e>
                        <m:r>
                          <a:rPr lang="en-SG" sz="2800" i="1">
                            <a:latin typeface="Cambria Math" panose="02040503050406030204" pitchFamily="18" charset="0"/>
                          </a:rPr>
                          <m:t>𝑇</m:t>
                        </m:r>
                      </m:e>
                      <m:sup>
                        <m:r>
                          <a:rPr lang="en-SG" sz="2800" i="1">
                            <a:latin typeface="Cambria Math" panose="02040503050406030204" pitchFamily="18" charset="0"/>
                          </a:rPr>
                          <m:t>∗</m:t>
                        </m:r>
                      </m:sup>
                    </m:sSup>
                    <m:r>
                      <a:rPr lang="en-SG" sz="2800" i="1">
                        <a:latin typeface="Cambria Math" panose="02040503050406030204" pitchFamily="18" charset="0"/>
                      </a:rPr>
                      <m:t>≃0.379663</m:t>
                    </m:r>
                    <m:f>
                      <m:fPr>
                        <m:ctrlPr>
                          <a:rPr lang="en-SG" sz="2800" i="1">
                            <a:latin typeface="Cambria Math" panose="02040503050406030204" pitchFamily="18" charset="0"/>
                          </a:rPr>
                        </m:ctrlPr>
                      </m:fPr>
                      <m:num>
                        <m:r>
                          <a:rPr lang="en-SG" sz="2800" i="1">
                            <a:latin typeface="Cambria Math" panose="02040503050406030204" pitchFamily="18" charset="0"/>
                          </a:rPr>
                          <m:t>𝐽</m:t>
                        </m:r>
                      </m:num>
                      <m:den>
                        <m:sSub>
                          <m:sSubPr>
                            <m:ctrlPr>
                              <a:rPr lang="en-SG" sz="2800" i="1">
                                <a:latin typeface="Cambria Math" panose="02040503050406030204" pitchFamily="18" charset="0"/>
                              </a:rPr>
                            </m:ctrlPr>
                          </m:sSubPr>
                          <m:e>
                            <m:r>
                              <a:rPr lang="en-SG" sz="2800" i="1">
                                <a:latin typeface="Cambria Math" panose="02040503050406030204" pitchFamily="18" charset="0"/>
                              </a:rPr>
                              <m:t>𝑘</m:t>
                            </m:r>
                          </m:e>
                          <m:sub>
                            <m:r>
                              <a:rPr lang="en-SG" sz="2800" i="1">
                                <a:latin typeface="Cambria Math" panose="02040503050406030204" pitchFamily="18" charset="0"/>
                              </a:rPr>
                              <m:t>𝐵</m:t>
                            </m:r>
                          </m:sub>
                        </m:sSub>
                      </m:den>
                    </m:f>
                  </m:oMath>
                </a14:m>
                <a:r>
                  <a:rPr lang="en-US" sz="2800"/>
                  <a:t>from theory.</a:t>
                </a:r>
                <a:endParaRPr lang="en-US" sz="2800" i="1"/>
              </a:p>
            </p:txBody>
          </p:sp>
        </mc:Choice>
        <mc:Fallback xmlns="">
          <p:sp>
            <p:nvSpPr>
              <p:cNvPr id="9" name="Rectangle 8"/>
              <p:cNvSpPr>
                <a:spLocks noRot="1" noChangeAspect="1" noMove="1" noResize="1" noEditPoints="1" noAdjustHandles="1" noChangeArrowheads="1" noChangeShapeType="1" noTextEdit="1"/>
              </p:cNvSpPr>
              <p:nvPr/>
            </p:nvSpPr>
            <p:spPr>
              <a:xfrm>
                <a:off x="838200" y="2623522"/>
                <a:ext cx="5257800" cy="2641557"/>
              </a:xfrm>
              <a:prstGeom prst="rect">
                <a:avLst/>
              </a:prstGeom>
              <a:blipFill>
                <a:blip r:embed="rId3"/>
                <a:stretch>
                  <a:fillRect t="-3687" b="-23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096000" y="1649027"/>
            <a:ext cx="5631704" cy="4590549"/>
          </a:xfrm>
          <a:prstGeom prst="rect">
            <a:avLst/>
          </a:prstGeom>
        </p:spPr>
      </p:pic>
      <p:sp>
        <p:nvSpPr>
          <p:cNvPr id="5" name="Date Placeholder 4">
            <a:extLst>
              <a:ext uri="{FF2B5EF4-FFF2-40B4-BE49-F238E27FC236}">
                <a16:creationId xmlns:a16="http://schemas.microsoft.com/office/drawing/2014/main" id="{B462A5C9-C147-4737-825F-7E0BBD926969}"/>
              </a:ext>
            </a:extLst>
          </p:cNvPr>
          <p:cNvSpPr>
            <a:spLocks noGrp="1"/>
          </p:cNvSpPr>
          <p:nvPr>
            <p:ph type="dt" sz="half" idx="10"/>
          </p:nvPr>
        </p:nvSpPr>
        <p:spPr/>
        <p:txBody>
          <a:bodyPr/>
          <a:lstStyle/>
          <a:p>
            <a:fld id="{82FF1F2E-1A03-4358-B635-CE795CC5E6ED}" type="datetime12">
              <a:rPr lang="en-US" smtClean="0"/>
              <a:t>9:43 AM</a:t>
            </a:fld>
            <a:endParaRPr lang="en-US"/>
          </a:p>
        </p:txBody>
      </p:sp>
    </p:spTree>
    <p:extLst>
      <p:ext uri="{BB962C8B-B14F-4D97-AF65-F5344CB8AC3E}">
        <p14:creationId xmlns:p14="http://schemas.microsoft.com/office/powerpoint/2010/main" val="228115219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6000" y="1649027"/>
            <a:ext cx="5631704" cy="4590549"/>
          </a:xfrm>
          <a:prstGeom prst="rect">
            <a:avLst/>
          </a:prstGeom>
        </p:spPr>
      </p:pic>
      <p:sp>
        <p:nvSpPr>
          <p:cNvPr id="2" name="Title 1"/>
          <p:cNvSpPr>
            <a:spLocks noGrp="1"/>
          </p:cNvSpPr>
          <p:nvPr>
            <p:ph type="title"/>
          </p:nvPr>
        </p:nvSpPr>
        <p:spPr/>
        <p:txBody>
          <a:bodyPr/>
          <a:lstStyle/>
          <a:p>
            <a:r>
              <a:rPr lang="en-SG"/>
              <a:t>Simulation Results: Honeycomb Lattice</a:t>
            </a:r>
          </a:p>
        </p:txBody>
      </p:sp>
      <mc:AlternateContent xmlns:mc="http://schemas.openxmlformats.org/markup-compatibility/2006" xmlns:a14="http://schemas.microsoft.com/office/drawing/2010/main">
        <mc:Choice Requires="a14">
          <p:sp>
            <p:nvSpPr>
              <p:cNvPr id="9" name="Rectangle 8"/>
              <p:cNvSpPr/>
              <p:nvPr/>
            </p:nvSpPr>
            <p:spPr>
              <a:xfrm>
                <a:off x="838200" y="1690688"/>
                <a:ext cx="5257800" cy="4095480"/>
              </a:xfrm>
              <a:prstGeom prst="rect">
                <a:avLst/>
              </a:prstGeom>
              <a:ln>
                <a:noFill/>
              </a:ln>
            </p:spPr>
            <p:txBody>
              <a:bodyPr wrap="square">
                <a:spAutoFit/>
              </a:bodyPr>
              <a:lstStyle/>
              <a:p>
                <a:pPr marL="228600" indent="-228600">
                  <a:lnSpc>
                    <a:spcPct val="90000"/>
                  </a:lnSpc>
                  <a:spcBef>
                    <a:spcPts val="1000"/>
                  </a:spcBef>
                  <a:buFont typeface="Arial" panose="020B0604020202020204" pitchFamily="34" charset="0"/>
                  <a:buChar char="•"/>
                </a:pPr>
                <a:r>
                  <a:rPr lang="en-US" sz="2800"/>
                  <a:t>Energy increase dramatically near the critical temperature.</a:t>
                </a:r>
              </a:p>
              <a:p>
                <a:pPr marL="228600" indent="-228600">
                  <a:lnSpc>
                    <a:spcPct val="90000"/>
                  </a:lnSpc>
                  <a:spcBef>
                    <a:spcPts val="1000"/>
                  </a:spcBef>
                  <a:buFont typeface="Arial" panose="020B0604020202020204" pitchFamily="34" charset="0"/>
                  <a:buChar char="•"/>
                </a:pPr>
                <a:endParaRPr lang="en-US" sz="2800"/>
              </a:p>
              <a:p>
                <a:pPr marL="228600" indent="-228600">
                  <a:lnSpc>
                    <a:spcPct val="90000"/>
                  </a:lnSpc>
                  <a:spcBef>
                    <a:spcPts val="1000"/>
                  </a:spcBef>
                  <a:buFont typeface="Arial" panose="020B0604020202020204" pitchFamily="34" charset="0"/>
                  <a:buChar char="•"/>
                </a:pPr>
                <a:r>
                  <a:rPr lang="en-US" sz="2800"/>
                  <a:t>Magnetization decay from </a:t>
                </a:r>
                <a14:m>
                  <m:oMath xmlns:m="http://schemas.openxmlformats.org/officeDocument/2006/math">
                    <m:r>
                      <a:rPr lang="en-SG" sz="2800">
                        <a:latin typeface="Cambria Math" panose="02040503050406030204" pitchFamily="18" charset="0"/>
                      </a:rPr>
                      <m:t>±1</m:t>
                    </m:r>
                  </m:oMath>
                </a14:m>
                <a:r>
                  <a:rPr lang="en-US" sz="2800"/>
                  <a:t> to 0 after critical temperature.</a:t>
                </a:r>
              </a:p>
              <a:p>
                <a:pPr marL="228600" indent="-228600">
                  <a:lnSpc>
                    <a:spcPct val="90000"/>
                  </a:lnSpc>
                  <a:spcBef>
                    <a:spcPts val="1000"/>
                  </a:spcBef>
                  <a:buFont typeface="Arial" panose="020B0604020202020204" pitchFamily="34" charset="0"/>
                  <a:buChar char="•"/>
                </a:pPr>
                <a:endParaRPr lang="en-US" sz="2800"/>
              </a:p>
              <a:p>
                <a:pPr marL="228600" indent="-228600">
                  <a:lnSpc>
                    <a:spcPct val="90000"/>
                  </a:lnSpc>
                  <a:spcBef>
                    <a:spcPts val="1000"/>
                  </a:spcBef>
                  <a:buFont typeface="Arial" panose="020B0604020202020204" pitchFamily="34" charset="0"/>
                  <a:buChar char="•"/>
                </a:pPr>
                <a:r>
                  <a:rPr lang="en-US" sz="2800"/>
                  <a:t>Specific heat and susceptibility reach the maximum near the critical temperature.</a:t>
                </a:r>
              </a:p>
            </p:txBody>
          </p:sp>
        </mc:Choice>
        <mc:Fallback xmlns="">
          <p:sp>
            <p:nvSpPr>
              <p:cNvPr id="9" name="Rectangle 8"/>
              <p:cNvSpPr>
                <a:spLocks noRot="1" noChangeAspect="1" noMove="1" noResize="1" noEditPoints="1" noAdjustHandles="1" noChangeArrowheads="1" noChangeShapeType="1" noTextEdit="1"/>
              </p:cNvSpPr>
              <p:nvPr/>
            </p:nvSpPr>
            <p:spPr>
              <a:xfrm>
                <a:off x="838200" y="1690688"/>
                <a:ext cx="5257800" cy="4095480"/>
              </a:xfrm>
              <a:prstGeom prst="rect">
                <a:avLst/>
              </a:prstGeom>
              <a:blipFill>
                <a:blip r:embed="rId3"/>
                <a:stretch>
                  <a:fillRect l="-2088" t="-2381" r="-1160" b="-3274"/>
                </a:stretch>
              </a:blipFill>
              <a:ln>
                <a:noFill/>
              </a:ln>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B1EC483C-AC93-4A0C-867F-3C485A96A74A}"/>
              </a:ext>
            </a:extLst>
          </p:cNvPr>
          <p:cNvSpPr>
            <a:spLocks noGrp="1"/>
          </p:cNvSpPr>
          <p:nvPr>
            <p:ph type="dt" sz="half" idx="10"/>
          </p:nvPr>
        </p:nvSpPr>
        <p:spPr/>
        <p:txBody>
          <a:bodyPr/>
          <a:lstStyle/>
          <a:p>
            <a:fld id="{965F3DF6-27EE-484D-9058-B49D31CD2B01}" type="datetime12">
              <a:rPr lang="en-US" smtClean="0"/>
              <a:t>9:43 AM</a:t>
            </a:fld>
            <a:endParaRPr lang="en-US"/>
          </a:p>
        </p:txBody>
      </p:sp>
    </p:spTree>
    <p:extLst>
      <p:ext uri="{BB962C8B-B14F-4D97-AF65-F5344CB8AC3E}">
        <p14:creationId xmlns:p14="http://schemas.microsoft.com/office/powerpoint/2010/main" val="282166146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Derive the statistical average</a:t>
            </a:r>
          </a:p>
        </p:txBody>
      </p:sp>
      <p:pic>
        <p:nvPicPr>
          <p:cNvPr id="7" name="Picture 6">
            <a:extLst>
              <a:ext uri="{FF2B5EF4-FFF2-40B4-BE49-F238E27FC236}">
                <a16:creationId xmlns:a16="http://schemas.microsoft.com/office/drawing/2014/main" id="{15559CB3-E35A-50EF-6B76-383A2F621258}"/>
              </a:ext>
            </a:extLst>
          </p:cNvPr>
          <p:cNvPicPr>
            <a:picLocks noChangeAspect="1"/>
          </p:cNvPicPr>
          <p:nvPr/>
        </p:nvPicPr>
        <p:blipFill>
          <a:blip r:embed="rId3"/>
          <a:stretch>
            <a:fillRect/>
          </a:stretch>
        </p:blipFill>
        <p:spPr>
          <a:xfrm>
            <a:off x="5751646" y="1687513"/>
            <a:ext cx="5226319" cy="3962604"/>
          </a:xfrm>
          <a:prstGeom prst="rect">
            <a:avLst/>
          </a:prstGeom>
        </p:spPr>
      </p:pic>
      <p:pic>
        <p:nvPicPr>
          <p:cNvPr id="10" name="Picture 9">
            <a:extLst>
              <a:ext uri="{FF2B5EF4-FFF2-40B4-BE49-F238E27FC236}">
                <a16:creationId xmlns:a16="http://schemas.microsoft.com/office/drawing/2014/main" id="{6FF85044-060E-D842-8302-B146BD576D65}"/>
              </a:ext>
            </a:extLst>
          </p:cNvPr>
          <p:cNvPicPr>
            <a:picLocks noChangeAspect="1"/>
          </p:cNvPicPr>
          <p:nvPr/>
        </p:nvPicPr>
        <p:blipFill rotWithShape="1">
          <a:blip r:embed="rId4"/>
          <a:srcRect r="626"/>
          <a:stretch/>
        </p:blipFill>
        <p:spPr>
          <a:xfrm>
            <a:off x="469659" y="1687513"/>
            <a:ext cx="5281987" cy="3968954"/>
          </a:xfrm>
          <a:prstGeom prst="rect">
            <a:avLst/>
          </a:prstGeom>
        </p:spPr>
      </p:pic>
      <p:sp>
        <p:nvSpPr>
          <p:cNvPr id="4" name="Date Placeholder 3">
            <a:extLst>
              <a:ext uri="{FF2B5EF4-FFF2-40B4-BE49-F238E27FC236}">
                <a16:creationId xmlns:a16="http://schemas.microsoft.com/office/drawing/2014/main" id="{5DD2A4B3-8EA0-4E95-B586-F0F8C3B47A4B}"/>
              </a:ext>
            </a:extLst>
          </p:cNvPr>
          <p:cNvSpPr>
            <a:spLocks noGrp="1"/>
          </p:cNvSpPr>
          <p:nvPr>
            <p:ph type="dt" sz="half" idx="10"/>
          </p:nvPr>
        </p:nvSpPr>
        <p:spPr/>
        <p:txBody>
          <a:bodyPr/>
          <a:lstStyle/>
          <a:p>
            <a:fld id="{83464310-058F-44B2-A366-1A3054D8E73D}" type="datetime12">
              <a:rPr lang="en-US" smtClean="0"/>
              <a:t>9:43 AM</a:t>
            </a:fld>
            <a:endParaRPr lang="en-US"/>
          </a:p>
        </p:txBody>
      </p:sp>
    </p:spTree>
    <p:extLst>
      <p:ext uri="{BB962C8B-B14F-4D97-AF65-F5344CB8AC3E}">
        <p14:creationId xmlns:p14="http://schemas.microsoft.com/office/powerpoint/2010/main" val="286580801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Simulation Results: Honeycomb Lattice</a:t>
            </a:r>
          </a:p>
        </p:txBody>
      </p:sp>
      <mc:AlternateContent xmlns:mc="http://schemas.openxmlformats.org/markup-compatibility/2006" xmlns:a14="http://schemas.microsoft.com/office/drawing/2010/main">
        <mc:Choice Requires="a14">
          <p:sp>
            <p:nvSpPr>
              <p:cNvPr id="9" name="Rectangle 8"/>
              <p:cNvSpPr/>
              <p:nvPr/>
            </p:nvSpPr>
            <p:spPr>
              <a:xfrm>
                <a:off x="838200" y="1690688"/>
                <a:ext cx="5257800" cy="3880358"/>
              </a:xfrm>
              <a:prstGeom prst="rect">
                <a:avLst/>
              </a:prstGeom>
              <a:ln>
                <a:noFill/>
              </a:ln>
            </p:spPr>
            <p:txBody>
              <a:bodyPr wrap="square">
                <a:spAutoFit/>
              </a:bodyPr>
              <a:lstStyle/>
              <a:p>
                <a:pPr marL="228600" indent="-228600">
                  <a:lnSpc>
                    <a:spcPct val="90000"/>
                  </a:lnSpc>
                  <a:spcBef>
                    <a:spcPts val="1000"/>
                  </a:spcBef>
                  <a:buFont typeface="Arial" panose="020B0604020202020204" pitchFamily="34" charset="0"/>
                  <a:buChar char="•"/>
                </a:pPr>
                <a:r>
                  <a:rPr lang="en-US" sz="2800"/>
                  <a:t>From specific heat:</a:t>
                </a:r>
              </a:p>
              <a:p>
                <a:pPr>
                  <a:lnSpc>
                    <a:spcPct val="90000"/>
                  </a:lnSpc>
                  <a:spcBef>
                    <a:spcPts val="1000"/>
                  </a:spcBef>
                </a:pPr>
                <a14:m>
                  <m:oMathPara xmlns:m="http://schemas.openxmlformats.org/officeDocument/2006/math">
                    <m:oMathParaPr>
                      <m:jc m:val="centerGroup"/>
                    </m:oMathParaPr>
                    <m:oMath xmlns:m="http://schemas.openxmlformats.org/officeDocument/2006/math">
                      <m:sSubSup>
                        <m:sSubSupPr>
                          <m:ctrlPr>
                            <a:rPr lang="en-SG" sz="2800" i="1" dirty="0">
                              <a:latin typeface="Cambria Math" panose="02040503050406030204" pitchFamily="18" charset="0"/>
                            </a:rPr>
                          </m:ctrlPr>
                        </m:sSubSupPr>
                        <m:e>
                          <m:r>
                            <a:rPr lang="en-US" sz="2800" i="1" dirty="0">
                              <a:latin typeface="Cambria Math" panose="02040503050406030204" pitchFamily="18" charset="0"/>
                            </a:rPr>
                            <m:t>𝑇</m:t>
                          </m:r>
                        </m:e>
                        <m:sub>
                          <m:r>
                            <m:rPr>
                              <m:sty m:val="p"/>
                            </m:rPr>
                            <a:rPr lang="en-SG" sz="2800" i="1" dirty="0">
                              <a:latin typeface="Cambria Math" panose="02040503050406030204" pitchFamily="18" charset="0"/>
                            </a:rPr>
                            <m:t>sim</m:t>
                          </m:r>
                        </m:sub>
                        <m:sup>
                          <m:r>
                            <a:rPr lang="en-SG" sz="2800" i="1" dirty="0">
                              <a:latin typeface="Cambria Math" panose="02040503050406030204" pitchFamily="18" charset="0"/>
                            </a:rPr>
                            <m:t>∗</m:t>
                          </m:r>
                        </m:sup>
                      </m:sSubSup>
                      <m:r>
                        <a:rPr lang="en-SG" sz="2800" i="1" dirty="0">
                          <a:latin typeface="Cambria Math" panose="02040503050406030204" pitchFamily="18" charset="0"/>
                        </a:rPr>
                        <m:t>=</m:t>
                      </m:r>
                      <m:r>
                        <a:rPr lang="en-US" sz="2800" i="1" dirty="0">
                          <a:latin typeface="Cambria Math" panose="02040503050406030204" pitchFamily="18" charset="0"/>
                        </a:rPr>
                        <m:t>0.3857±0.0040</m:t>
                      </m:r>
                      <m:f>
                        <m:fPr>
                          <m:ctrlPr>
                            <a:rPr lang="en-SG" sz="2800" i="1">
                              <a:latin typeface="Cambria Math" panose="02040503050406030204" pitchFamily="18" charset="0"/>
                            </a:rPr>
                          </m:ctrlPr>
                        </m:fPr>
                        <m:num>
                          <m:r>
                            <a:rPr lang="en-SG" sz="2800" i="1">
                              <a:latin typeface="Cambria Math" panose="02040503050406030204" pitchFamily="18" charset="0"/>
                            </a:rPr>
                            <m:t>𝐽</m:t>
                          </m:r>
                        </m:num>
                        <m:den>
                          <m:sSub>
                            <m:sSubPr>
                              <m:ctrlPr>
                                <a:rPr lang="en-SG" sz="2800" i="1">
                                  <a:latin typeface="Cambria Math" panose="02040503050406030204" pitchFamily="18" charset="0"/>
                                </a:rPr>
                              </m:ctrlPr>
                            </m:sSubPr>
                            <m:e>
                              <m:r>
                                <a:rPr lang="en-SG" sz="2800" i="1">
                                  <a:latin typeface="Cambria Math" panose="02040503050406030204" pitchFamily="18" charset="0"/>
                                </a:rPr>
                                <m:t>𝑘</m:t>
                              </m:r>
                            </m:e>
                            <m:sub>
                              <m:r>
                                <a:rPr lang="en-SG" sz="2800" i="1">
                                  <a:latin typeface="Cambria Math" panose="02040503050406030204" pitchFamily="18" charset="0"/>
                                </a:rPr>
                                <m:t>𝐵</m:t>
                              </m:r>
                            </m:sub>
                          </m:sSub>
                        </m:den>
                      </m:f>
                    </m:oMath>
                  </m:oMathPara>
                </a14:m>
                <a:endParaRPr lang="en-SG" sz="2800" i="1"/>
              </a:p>
              <a:p>
                <a:pPr marL="228600" indent="-228600">
                  <a:lnSpc>
                    <a:spcPct val="90000"/>
                  </a:lnSpc>
                  <a:spcBef>
                    <a:spcPts val="1000"/>
                  </a:spcBef>
                  <a:buFont typeface="Arial" panose="020B0604020202020204" pitchFamily="34" charset="0"/>
                  <a:buChar char="•"/>
                </a:pPr>
                <a:r>
                  <a:rPr lang="en-US" sz="2800"/>
                  <a:t>From </a:t>
                </a:r>
                <a:r>
                  <a:rPr lang="en-SG" sz="2800"/>
                  <a:t>susceptibility:</a:t>
                </a:r>
              </a:p>
              <a:p>
                <a:pPr>
                  <a:lnSpc>
                    <a:spcPct val="90000"/>
                  </a:lnSpc>
                  <a:spcBef>
                    <a:spcPts val="1000"/>
                  </a:spcBef>
                </a:pPr>
                <a14:m>
                  <m:oMathPara xmlns:m="http://schemas.openxmlformats.org/officeDocument/2006/math">
                    <m:oMathParaPr>
                      <m:jc m:val="centerGroup"/>
                    </m:oMathParaPr>
                    <m:oMath xmlns:m="http://schemas.openxmlformats.org/officeDocument/2006/math">
                      <m:sSubSup>
                        <m:sSubSupPr>
                          <m:ctrlPr>
                            <a:rPr lang="en-SG" sz="2800" i="1" dirty="0">
                              <a:latin typeface="Cambria Math" panose="02040503050406030204" pitchFamily="18" charset="0"/>
                            </a:rPr>
                          </m:ctrlPr>
                        </m:sSubSupPr>
                        <m:e>
                          <m:r>
                            <a:rPr lang="en-US" sz="2800" i="1" dirty="0">
                              <a:latin typeface="Cambria Math" panose="02040503050406030204" pitchFamily="18" charset="0"/>
                            </a:rPr>
                            <m:t>𝑇</m:t>
                          </m:r>
                        </m:e>
                        <m:sub>
                          <m:r>
                            <m:rPr>
                              <m:sty m:val="p"/>
                            </m:rPr>
                            <a:rPr lang="en-SG" sz="2800" i="1" dirty="0">
                              <a:latin typeface="Cambria Math" panose="02040503050406030204" pitchFamily="18" charset="0"/>
                            </a:rPr>
                            <m:t>sim</m:t>
                          </m:r>
                        </m:sub>
                        <m:sup>
                          <m:r>
                            <a:rPr lang="en-SG" sz="2800" i="1" dirty="0">
                              <a:latin typeface="Cambria Math" panose="02040503050406030204" pitchFamily="18" charset="0"/>
                            </a:rPr>
                            <m:t>∗</m:t>
                          </m:r>
                        </m:sup>
                      </m:sSubSup>
                      <m:r>
                        <a:rPr lang="en-SG" sz="2800" i="1" dirty="0">
                          <a:latin typeface="Cambria Math" panose="02040503050406030204" pitchFamily="18" charset="0"/>
                        </a:rPr>
                        <m:t>=</m:t>
                      </m:r>
                      <m:r>
                        <a:rPr lang="en-US" sz="2800" i="1" dirty="0">
                          <a:latin typeface="Cambria Math" panose="02040503050406030204" pitchFamily="18" charset="0"/>
                        </a:rPr>
                        <m:t>0.3785±0.0044</m:t>
                      </m:r>
                      <m:f>
                        <m:fPr>
                          <m:ctrlPr>
                            <a:rPr lang="en-SG" sz="2800" i="1">
                              <a:latin typeface="Cambria Math" panose="02040503050406030204" pitchFamily="18" charset="0"/>
                            </a:rPr>
                          </m:ctrlPr>
                        </m:fPr>
                        <m:num>
                          <m:r>
                            <a:rPr lang="en-SG" sz="2800" i="1">
                              <a:latin typeface="Cambria Math" panose="02040503050406030204" pitchFamily="18" charset="0"/>
                            </a:rPr>
                            <m:t>𝐽</m:t>
                          </m:r>
                        </m:num>
                        <m:den>
                          <m:sSub>
                            <m:sSubPr>
                              <m:ctrlPr>
                                <a:rPr lang="en-SG" sz="2800" i="1">
                                  <a:latin typeface="Cambria Math" panose="02040503050406030204" pitchFamily="18" charset="0"/>
                                </a:rPr>
                              </m:ctrlPr>
                            </m:sSubPr>
                            <m:e>
                              <m:r>
                                <a:rPr lang="en-SG" sz="2800" i="1">
                                  <a:latin typeface="Cambria Math" panose="02040503050406030204" pitchFamily="18" charset="0"/>
                                </a:rPr>
                                <m:t>𝑘</m:t>
                              </m:r>
                            </m:e>
                            <m:sub>
                              <m:r>
                                <a:rPr lang="en-SG" sz="2800" i="1">
                                  <a:latin typeface="Cambria Math" panose="02040503050406030204" pitchFamily="18" charset="0"/>
                                </a:rPr>
                                <m:t>𝐵</m:t>
                              </m:r>
                            </m:sub>
                          </m:sSub>
                        </m:den>
                      </m:f>
                    </m:oMath>
                  </m:oMathPara>
                </a14:m>
                <a:endParaRPr lang="en-SG" sz="2800" i="1"/>
              </a:p>
              <a:p>
                <a:pPr marL="228600" indent="-228600">
                  <a:lnSpc>
                    <a:spcPct val="90000"/>
                  </a:lnSpc>
                  <a:spcBef>
                    <a:spcPts val="1000"/>
                  </a:spcBef>
                  <a:buFont typeface="Arial" panose="020B0604020202020204" pitchFamily="34" charset="0"/>
                  <a:buChar char="•"/>
                </a:pPr>
                <a:r>
                  <a:rPr lang="en-SG" sz="2800"/>
                  <a:t>Theoretical critical temperature:</a:t>
                </a:r>
              </a:p>
              <a:p>
                <a:pPr>
                  <a:lnSpc>
                    <a:spcPct val="90000"/>
                  </a:lnSpc>
                  <a:spcBef>
                    <a:spcPts val="1000"/>
                  </a:spcBef>
                </a:pPr>
                <a14:m>
                  <m:oMathPara xmlns:m="http://schemas.openxmlformats.org/officeDocument/2006/math">
                    <m:oMathParaPr>
                      <m:jc m:val="centerGroup"/>
                    </m:oMathParaPr>
                    <m:oMath xmlns:m="http://schemas.openxmlformats.org/officeDocument/2006/math">
                      <m:sSup>
                        <m:sSupPr>
                          <m:ctrlPr>
                            <a:rPr lang="en-SG" sz="2800" i="1">
                              <a:latin typeface="Cambria Math" panose="02040503050406030204" pitchFamily="18" charset="0"/>
                            </a:rPr>
                          </m:ctrlPr>
                        </m:sSupPr>
                        <m:e>
                          <m:r>
                            <a:rPr lang="en-SG" sz="2800" i="1">
                              <a:latin typeface="Cambria Math" panose="02040503050406030204" pitchFamily="18" charset="0"/>
                            </a:rPr>
                            <m:t>𝑇</m:t>
                          </m:r>
                        </m:e>
                        <m:sup>
                          <m:r>
                            <a:rPr lang="en-SG" sz="2800" i="1">
                              <a:latin typeface="Cambria Math" panose="02040503050406030204" pitchFamily="18" charset="0"/>
                            </a:rPr>
                            <m:t>∗</m:t>
                          </m:r>
                        </m:sup>
                      </m:sSup>
                      <m:r>
                        <a:rPr lang="en-SG" sz="2800" i="1">
                          <a:latin typeface="Cambria Math" panose="02040503050406030204" pitchFamily="18" charset="0"/>
                        </a:rPr>
                        <m:t>≃0.379663</m:t>
                      </m:r>
                      <m:f>
                        <m:fPr>
                          <m:ctrlPr>
                            <a:rPr lang="en-SG" sz="2800" i="1">
                              <a:latin typeface="Cambria Math" panose="02040503050406030204" pitchFamily="18" charset="0"/>
                            </a:rPr>
                          </m:ctrlPr>
                        </m:fPr>
                        <m:num>
                          <m:r>
                            <a:rPr lang="en-SG" sz="2800" i="1">
                              <a:latin typeface="Cambria Math" panose="02040503050406030204" pitchFamily="18" charset="0"/>
                            </a:rPr>
                            <m:t>𝐽</m:t>
                          </m:r>
                        </m:num>
                        <m:den>
                          <m:sSub>
                            <m:sSubPr>
                              <m:ctrlPr>
                                <a:rPr lang="en-SG" sz="2800" i="1">
                                  <a:latin typeface="Cambria Math" panose="02040503050406030204" pitchFamily="18" charset="0"/>
                                </a:rPr>
                              </m:ctrlPr>
                            </m:sSubPr>
                            <m:e>
                              <m:r>
                                <a:rPr lang="en-SG" sz="2800" i="1">
                                  <a:latin typeface="Cambria Math" panose="02040503050406030204" pitchFamily="18" charset="0"/>
                                </a:rPr>
                                <m:t>𝑘</m:t>
                              </m:r>
                            </m:e>
                            <m:sub>
                              <m:r>
                                <a:rPr lang="en-SG" sz="2800" i="1">
                                  <a:latin typeface="Cambria Math" panose="02040503050406030204" pitchFamily="18" charset="0"/>
                                </a:rPr>
                                <m:t>𝐵</m:t>
                              </m:r>
                            </m:sub>
                          </m:sSub>
                        </m:den>
                      </m:f>
                    </m:oMath>
                  </m:oMathPara>
                </a14:m>
                <a:endParaRPr lang="en-US" sz="2800" i="1"/>
              </a:p>
            </p:txBody>
          </p:sp>
        </mc:Choice>
        <mc:Fallback xmlns="">
          <p:sp>
            <p:nvSpPr>
              <p:cNvPr id="9" name="Rectangle 8"/>
              <p:cNvSpPr>
                <a:spLocks noRot="1" noChangeAspect="1" noMove="1" noResize="1" noEditPoints="1" noAdjustHandles="1" noChangeArrowheads="1" noChangeShapeType="1" noTextEdit="1"/>
              </p:cNvSpPr>
              <p:nvPr/>
            </p:nvSpPr>
            <p:spPr>
              <a:xfrm>
                <a:off x="838200" y="1690688"/>
                <a:ext cx="5257800" cy="3880358"/>
              </a:xfrm>
              <a:prstGeom prst="rect">
                <a:avLst/>
              </a:prstGeom>
              <a:blipFill>
                <a:blip r:embed="rId2"/>
                <a:stretch>
                  <a:fillRect l="-2088" t="-2512"/>
                </a:stretch>
              </a:blipFill>
              <a:ln>
                <a:noFill/>
              </a:ln>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096000" y="1649027"/>
            <a:ext cx="5631704" cy="4590549"/>
          </a:xfrm>
          <a:prstGeom prst="rect">
            <a:avLst/>
          </a:prstGeom>
        </p:spPr>
      </p:pic>
      <p:sp>
        <p:nvSpPr>
          <p:cNvPr id="4" name="Date Placeholder 3">
            <a:extLst>
              <a:ext uri="{FF2B5EF4-FFF2-40B4-BE49-F238E27FC236}">
                <a16:creationId xmlns:a16="http://schemas.microsoft.com/office/drawing/2014/main" id="{A06D44B3-1C0D-4B6B-92D6-CDF2D6011FCF}"/>
              </a:ext>
            </a:extLst>
          </p:cNvPr>
          <p:cNvSpPr>
            <a:spLocks noGrp="1"/>
          </p:cNvSpPr>
          <p:nvPr>
            <p:ph type="dt" sz="half" idx="10"/>
          </p:nvPr>
        </p:nvSpPr>
        <p:spPr/>
        <p:txBody>
          <a:bodyPr/>
          <a:lstStyle/>
          <a:p>
            <a:fld id="{34A84E25-F717-4FC2-BDBD-9534E8EC88BC}" type="datetime12">
              <a:rPr lang="en-US" smtClean="0"/>
              <a:t>9:43 AM</a:t>
            </a:fld>
            <a:endParaRPr lang="en-US"/>
          </a:p>
        </p:txBody>
      </p:sp>
    </p:spTree>
    <p:extLst>
      <p:ext uri="{BB962C8B-B14F-4D97-AF65-F5344CB8AC3E}">
        <p14:creationId xmlns:p14="http://schemas.microsoft.com/office/powerpoint/2010/main" val="344836686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33206-0846-4C62-8241-2EFC61C25203}"/>
              </a:ext>
            </a:extLst>
          </p:cNvPr>
          <p:cNvSpPr>
            <a:spLocks noGrp="1"/>
          </p:cNvSpPr>
          <p:nvPr>
            <p:ph type="title"/>
          </p:nvPr>
        </p:nvSpPr>
        <p:spPr/>
        <p:txBody>
          <a:bodyPr/>
          <a:lstStyle/>
          <a:p>
            <a:r>
              <a:rPr lang="en-US"/>
              <a:t>Introduction</a:t>
            </a:r>
          </a:p>
        </p:txBody>
      </p:sp>
      <p:pic>
        <p:nvPicPr>
          <p:cNvPr id="5" name="Content Placeholder 4">
            <a:extLst>
              <a:ext uri="{FF2B5EF4-FFF2-40B4-BE49-F238E27FC236}">
                <a16:creationId xmlns:a16="http://schemas.microsoft.com/office/drawing/2014/main" id="{0FB7AFD1-8D70-41F0-84C3-1D6153165A5B}"/>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97632" y="2003861"/>
            <a:ext cx="3624663" cy="2615787"/>
          </a:xfrm>
        </p:spPr>
      </p:pic>
      <p:pic>
        <p:nvPicPr>
          <p:cNvPr id="1026" name="Picture 2" descr="https://latex2png.com/pngs/63469c165382f83ed9ba09eefe2281d3.png">
            <a:extLst>
              <a:ext uri="{FF2B5EF4-FFF2-40B4-BE49-F238E27FC236}">
                <a16:creationId xmlns:a16="http://schemas.microsoft.com/office/drawing/2014/main" id="{0236D1FE-56C9-4CB4-A155-B7C6BACA42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0"/>
          <a:stretch/>
        </p:blipFill>
        <p:spPr bwMode="auto">
          <a:xfrm>
            <a:off x="339811" y="5659118"/>
            <a:ext cx="2106827" cy="8967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D3BBE5D-00A5-47AD-856B-5CE4519E2612}"/>
              </a:ext>
            </a:extLst>
          </p:cNvPr>
          <p:cNvPicPr>
            <a:picLocks noChangeAspect="1"/>
          </p:cNvPicPr>
          <p:nvPr/>
        </p:nvPicPr>
        <p:blipFill>
          <a:blip r:embed="rId4"/>
          <a:stretch>
            <a:fillRect/>
          </a:stretch>
        </p:blipFill>
        <p:spPr>
          <a:xfrm>
            <a:off x="3076645" y="5628807"/>
            <a:ext cx="4878698" cy="895780"/>
          </a:xfrm>
          <a:prstGeom prst="rect">
            <a:avLst/>
          </a:prstGeom>
        </p:spPr>
      </p:pic>
      <p:sp>
        <p:nvSpPr>
          <p:cNvPr id="3" name="TextBox 2">
            <a:extLst>
              <a:ext uri="{FF2B5EF4-FFF2-40B4-BE49-F238E27FC236}">
                <a16:creationId xmlns:a16="http://schemas.microsoft.com/office/drawing/2014/main" id="{A2AB7059-9D0E-2054-AD6D-EA7B5D01E784}"/>
              </a:ext>
            </a:extLst>
          </p:cNvPr>
          <p:cNvSpPr txBox="1"/>
          <p:nvPr/>
        </p:nvSpPr>
        <p:spPr>
          <a:xfrm>
            <a:off x="7955343" y="946077"/>
            <a:ext cx="3963649" cy="4524315"/>
          </a:xfrm>
          <a:prstGeom prst="rect">
            <a:avLst/>
          </a:prstGeom>
          <a:noFill/>
        </p:spPr>
        <p:txBody>
          <a:bodyPr wrap="square" rtlCol="0">
            <a:spAutoFit/>
          </a:bodyPr>
          <a:lstStyle/>
          <a:p>
            <a:r>
              <a:rPr lang="en-US"/>
              <a:t>Very widely-studied geometry. Important applications – e.g., graphene.</a:t>
            </a:r>
          </a:p>
          <a:p>
            <a:endParaRPr lang="en-US"/>
          </a:p>
          <a:p>
            <a:r>
              <a:rPr lang="en-US"/>
              <a:t>Next simplest lattice after the square net – considerable pedagogical interest.</a:t>
            </a:r>
          </a:p>
          <a:p>
            <a:endParaRPr lang="en-US"/>
          </a:p>
          <a:p>
            <a:r>
              <a:rPr lang="en-US"/>
              <a:t>Displays phase transition at a critical point.</a:t>
            </a:r>
          </a:p>
          <a:p>
            <a:endParaRPr lang="en-US"/>
          </a:p>
          <a:p>
            <a:r>
              <a:rPr lang="en-US"/>
              <a:t>Our aim:</a:t>
            </a:r>
          </a:p>
          <a:p>
            <a:pPr marL="342900" indent="-342900">
              <a:buAutoNum type="alphaLcParenR"/>
            </a:pPr>
            <a:r>
              <a:rPr lang="en-US"/>
              <a:t>Derive the critical point theoretically</a:t>
            </a:r>
          </a:p>
          <a:p>
            <a:pPr marL="342900" indent="-342900">
              <a:buAutoNum type="alphaLcParenR"/>
            </a:pPr>
            <a:r>
              <a:rPr lang="en-US"/>
              <a:t>Derive the critical point via computer simulation</a:t>
            </a:r>
          </a:p>
          <a:p>
            <a:pPr marL="342900" indent="-342900">
              <a:buAutoNum type="alphaLcParenR"/>
            </a:pPr>
            <a:r>
              <a:rPr lang="en-US"/>
              <a:t>Investigate the behavior of the critical point in case of missing spins and impurities.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899FCD3-C6E3-4E91-B915-6469396CB00D}"/>
                  </a:ext>
                </a:extLst>
              </p:cNvPr>
              <p:cNvSpPr txBox="1"/>
              <p:nvPr/>
            </p:nvSpPr>
            <p:spPr>
              <a:xfrm>
                <a:off x="7818737" y="6062360"/>
                <a:ext cx="1822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𝐽</m:t>
                      </m:r>
                    </m:oMath>
                  </m:oMathPara>
                </a14:m>
                <a:endParaRPr lang="en-US"/>
              </a:p>
            </p:txBody>
          </p:sp>
        </mc:Choice>
        <mc:Fallback xmlns="">
          <p:sp>
            <p:nvSpPr>
              <p:cNvPr id="4" name="TextBox 3">
                <a:extLst>
                  <a:ext uri="{FF2B5EF4-FFF2-40B4-BE49-F238E27FC236}">
                    <a16:creationId xmlns:a16="http://schemas.microsoft.com/office/drawing/2014/main" id="{C899FCD3-C6E3-4E91-B915-6469396CB00D}"/>
                  </a:ext>
                </a:extLst>
              </p:cNvPr>
              <p:cNvSpPr txBox="1">
                <a:spLocks noRot="1" noChangeAspect="1" noMove="1" noResize="1" noEditPoints="1" noAdjustHandles="1" noChangeArrowheads="1" noChangeShapeType="1" noTextEdit="1"/>
              </p:cNvSpPr>
              <p:nvPr/>
            </p:nvSpPr>
            <p:spPr>
              <a:xfrm>
                <a:off x="7818737" y="6062360"/>
                <a:ext cx="182262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A5042C-93CE-4A43-A351-F41E07C85A2D}"/>
                  </a:ext>
                </a:extLst>
              </p:cNvPr>
              <p:cNvSpPr txBox="1"/>
              <p:nvPr/>
            </p:nvSpPr>
            <p:spPr>
              <a:xfrm>
                <a:off x="8272849" y="6431692"/>
                <a:ext cx="3861485"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a:t> Number of nearest-neighbor pairs</a:t>
                </a:r>
              </a:p>
            </p:txBody>
          </p:sp>
        </mc:Choice>
        <mc:Fallback xmlns="">
          <p:sp>
            <p:nvSpPr>
              <p:cNvPr id="6" name="TextBox 5">
                <a:extLst>
                  <a:ext uri="{FF2B5EF4-FFF2-40B4-BE49-F238E27FC236}">
                    <a16:creationId xmlns:a16="http://schemas.microsoft.com/office/drawing/2014/main" id="{84A5042C-93CE-4A43-A351-F41E07C85A2D}"/>
                  </a:ext>
                </a:extLst>
              </p:cNvPr>
              <p:cNvSpPr txBox="1">
                <a:spLocks noRot="1" noChangeAspect="1" noMove="1" noResize="1" noEditPoints="1" noAdjustHandles="1" noChangeArrowheads="1" noChangeShapeType="1" noTextEdit="1"/>
              </p:cNvSpPr>
              <p:nvPr/>
            </p:nvSpPr>
            <p:spPr>
              <a:xfrm>
                <a:off x="8272849" y="6431692"/>
                <a:ext cx="3861485" cy="369332"/>
              </a:xfrm>
              <a:prstGeom prst="rect">
                <a:avLst/>
              </a:prstGeom>
              <a:blipFill>
                <a:blip r:embed="rId6"/>
                <a:stretch>
                  <a:fillRect t="-8197" b="-24590"/>
                </a:stretch>
              </a:blipFill>
            </p:spPr>
            <p:txBody>
              <a:bodyPr/>
              <a:lstStyle/>
              <a:p>
                <a:r>
                  <a:rPr lang="en-US">
                    <a:noFill/>
                  </a:rPr>
                  <a:t> </a:t>
                </a:r>
              </a:p>
            </p:txBody>
          </p:sp>
        </mc:Fallback>
      </mc:AlternateContent>
      <p:pic>
        <p:nvPicPr>
          <p:cNvPr id="13" name="Picture 12" descr="A group of bees&#10;&#10;Description automatically generated with medium confidence">
            <a:extLst>
              <a:ext uri="{FF2B5EF4-FFF2-40B4-BE49-F238E27FC236}">
                <a16:creationId xmlns:a16="http://schemas.microsoft.com/office/drawing/2014/main" id="{78771181-C418-7A44-6269-2E484BBE5617}"/>
              </a:ext>
            </a:extLst>
          </p:cNvPr>
          <p:cNvPicPr>
            <a:picLocks noChangeAspect="1"/>
          </p:cNvPicPr>
          <p:nvPr/>
        </p:nvPicPr>
        <p:blipFill>
          <a:blip r:embed="rId7" cstate="hq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4583738" y="2015104"/>
            <a:ext cx="2910161" cy="1940107"/>
          </a:xfrm>
          <a:prstGeom prst="rect">
            <a:avLst/>
          </a:prstGeom>
        </p:spPr>
      </p:pic>
      <p:sp>
        <p:nvSpPr>
          <p:cNvPr id="9" name="Date Placeholder 8">
            <a:extLst>
              <a:ext uri="{FF2B5EF4-FFF2-40B4-BE49-F238E27FC236}">
                <a16:creationId xmlns:a16="http://schemas.microsoft.com/office/drawing/2014/main" id="{871E0444-F511-47B7-8CB9-07EF81F7F3C0}"/>
              </a:ext>
            </a:extLst>
          </p:cNvPr>
          <p:cNvSpPr>
            <a:spLocks noGrp="1"/>
          </p:cNvSpPr>
          <p:nvPr>
            <p:ph type="dt" sz="half" idx="10"/>
          </p:nvPr>
        </p:nvSpPr>
        <p:spPr/>
        <p:txBody>
          <a:bodyPr/>
          <a:lstStyle/>
          <a:p>
            <a:fld id="{2EBDCBE3-9461-4BA0-B12C-A205FCE4ADA2}" type="datetime12">
              <a:rPr lang="en-US" smtClean="0"/>
              <a:t>9:43 AM</a:t>
            </a:fld>
            <a:endParaRPr lang="en-US"/>
          </a:p>
        </p:txBody>
      </p:sp>
    </p:spTree>
    <p:extLst>
      <p:ext uri="{BB962C8B-B14F-4D97-AF65-F5344CB8AC3E}">
        <p14:creationId xmlns:p14="http://schemas.microsoft.com/office/powerpoint/2010/main" val="601866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Simulation Results: Honeycomb with “Holes”</a:t>
            </a:r>
          </a:p>
        </p:txBody>
      </p:sp>
      <p:pic>
        <p:nvPicPr>
          <p:cNvPr id="4" name="Content Placeholder 4">
            <a:extLst>
              <a:ext uri="{FF2B5EF4-FFF2-40B4-BE49-F238E27FC236}">
                <a16:creationId xmlns:a16="http://schemas.microsoft.com/office/drawing/2014/main" id="{23AD849C-0ED5-82FF-D154-502E1B5241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49512"/>
            <a:ext cx="4544577" cy="3279655"/>
          </a:xfrm>
        </p:spPr>
      </p:pic>
      <p:sp>
        <p:nvSpPr>
          <p:cNvPr id="7" name="Oval 6">
            <a:extLst>
              <a:ext uri="{FF2B5EF4-FFF2-40B4-BE49-F238E27FC236}">
                <a16:creationId xmlns:a16="http://schemas.microsoft.com/office/drawing/2014/main" id="{6940C3E4-8B2E-4768-AC98-97AE03144800}"/>
              </a:ext>
            </a:extLst>
          </p:cNvPr>
          <p:cNvSpPr/>
          <p:nvPr/>
        </p:nvSpPr>
        <p:spPr>
          <a:xfrm>
            <a:off x="3047713" y="3219050"/>
            <a:ext cx="146905" cy="110484"/>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98D40221-8114-CCCC-437E-88F4B8885676}"/>
              </a:ext>
            </a:extLst>
          </p:cNvPr>
          <p:cNvSpPr/>
          <p:nvPr/>
        </p:nvSpPr>
        <p:spPr>
          <a:xfrm>
            <a:off x="4171517" y="5089731"/>
            <a:ext cx="146905" cy="110484"/>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1EA146EA-CC68-A362-3E06-A25DF663265B}"/>
              </a:ext>
            </a:extLst>
          </p:cNvPr>
          <p:cNvSpPr/>
          <p:nvPr/>
        </p:nvSpPr>
        <p:spPr>
          <a:xfrm>
            <a:off x="2496280" y="4147410"/>
            <a:ext cx="146905" cy="110484"/>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E78F82C8-5241-3051-4676-2847CC3D7E1A}"/>
              </a:ext>
            </a:extLst>
          </p:cNvPr>
          <p:cNvSpPr/>
          <p:nvPr/>
        </p:nvSpPr>
        <p:spPr>
          <a:xfrm>
            <a:off x="3585506" y="3505836"/>
            <a:ext cx="146905" cy="110484"/>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A9B38FEB-0591-14DF-53BB-0ABDDAC39485}"/>
              </a:ext>
            </a:extLst>
          </p:cNvPr>
          <p:cNvSpPr txBox="1"/>
          <p:nvPr/>
        </p:nvSpPr>
        <p:spPr>
          <a:xfrm>
            <a:off x="2217451" y="3136504"/>
            <a:ext cx="425734" cy="369332"/>
          </a:xfrm>
          <a:prstGeom prst="rect">
            <a:avLst/>
          </a:prstGeom>
          <a:noFill/>
        </p:spPr>
        <p:txBody>
          <a:bodyPr wrap="square" rtlCol="0">
            <a:spAutoFit/>
          </a:bodyPr>
          <a:lstStyle/>
          <a:p>
            <a:r>
              <a:rPr lang="en-US"/>
              <a:t>1J</a:t>
            </a:r>
          </a:p>
        </p:txBody>
      </p:sp>
      <p:sp>
        <p:nvSpPr>
          <p:cNvPr id="16" name="TextBox 15">
            <a:extLst>
              <a:ext uri="{FF2B5EF4-FFF2-40B4-BE49-F238E27FC236}">
                <a16:creationId xmlns:a16="http://schemas.microsoft.com/office/drawing/2014/main" id="{DE7749A4-6929-027A-ADB3-62A1812251DD}"/>
              </a:ext>
            </a:extLst>
          </p:cNvPr>
          <p:cNvSpPr txBox="1"/>
          <p:nvPr/>
        </p:nvSpPr>
        <p:spPr>
          <a:xfrm>
            <a:off x="2810653" y="3321170"/>
            <a:ext cx="398850" cy="369332"/>
          </a:xfrm>
          <a:prstGeom prst="rect">
            <a:avLst/>
          </a:prstGeom>
          <a:noFill/>
        </p:spPr>
        <p:txBody>
          <a:bodyPr wrap="square" rtlCol="0">
            <a:spAutoFit/>
          </a:bodyPr>
          <a:lstStyle/>
          <a:p>
            <a:r>
              <a:rPr lang="en-US"/>
              <a:t>0J</a:t>
            </a:r>
          </a:p>
        </p:txBody>
      </p:sp>
      <p:sp>
        <p:nvSpPr>
          <p:cNvPr id="17" name="TextBox 16">
            <a:extLst>
              <a:ext uri="{FF2B5EF4-FFF2-40B4-BE49-F238E27FC236}">
                <a16:creationId xmlns:a16="http://schemas.microsoft.com/office/drawing/2014/main" id="{4699EFFB-2422-2873-C399-C1BBC20C22C2}"/>
              </a:ext>
            </a:extLst>
          </p:cNvPr>
          <p:cNvSpPr txBox="1"/>
          <p:nvPr/>
        </p:nvSpPr>
        <p:spPr>
          <a:xfrm>
            <a:off x="2496280" y="3703981"/>
            <a:ext cx="425734" cy="369332"/>
          </a:xfrm>
          <a:prstGeom prst="rect">
            <a:avLst/>
          </a:prstGeom>
          <a:noFill/>
        </p:spPr>
        <p:txBody>
          <a:bodyPr wrap="square" rtlCol="0">
            <a:spAutoFit/>
          </a:bodyPr>
          <a:lstStyle/>
          <a:p>
            <a:r>
              <a:rPr lang="en-US"/>
              <a:t>0J</a:t>
            </a:r>
          </a:p>
        </p:txBody>
      </p:sp>
      <p:sp>
        <p:nvSpPr>
          <p:cNvPr id="18" name="TextBox 17">
            <a:extLst>
              <a:ext uri="{FF2B5EF4-FFF2-40B4-BE49-F238E27FC236}">
                <a16:creationId xmlns:a16="http://schemas.microsoft.com/office/drawing/2014/main" id="{BAA1E125-9C07-27A6-9E81-E599B4BFFF9A}"/>
              </a:ext>
            </a:extLst>
          </p:cNvPr>
          <p:cNvSpPr txBox="1"/>
          <p:nvPr/>
        </p:nvSpPr>
        <p:spPr>
          <a:xfrm>
            <a:off x="1454373" y="3703981"/>
            <a:ext cx="425734" cy="369332"/>
          </a:xfrm>
          <a:prstGeom prst="rect">
            <a:avLst/>
          </a:prstGeom>
          <a:noFill/>
        </p:spPr>
        <p:txBody>
          <a:bodyPr wrap="square" rtlCol="0">
            <a:spAutoFit/>
          </a:bodyPr>
          <a:lstStyle/>
          <a:p>
            <a:r>
              <a:rPr lang="en-US"/>
              <a:t>1J</a:t>
            </a:r>
          </a:p>
        </p:txBody>
      </p:sp>
      <p:sp>
        <p:nvSpPr>
          <p:cNvPr id="19" name="TextBox 18">
            <a:extLst>
              <a:ext uri="{FF2B5EF4-FFF2-40B4-BE49-F238E27FC236}">
                <a16:creationId xmlns:a16="http://schemas.microsoft.com/office/drawing/2014/main" id="{E3CA34E9-727D-A160-4880-6BB1351C913B}"/>
              </a:ext>
            </a:extLst>
          </p:cNvPr>
          <p:cNvSpPr txBox="1"/>
          <p:nvPr/>
        </p:nvSpPr>
        <p:spPr>
          <a:xfrm>
            <a:off x="2736468" y="4049097"/>
            <a:ext cx="425734" cy="369332"/>
          </a:xfrm>
          <a:prstGeom prst="rect">
            <a:avLst/>
          </a:prstGeom>
          <a:noFill/>
        </p:spPr>
        <p:txBody>
          <a:bodyPr wrap="square" rtlCol="0">
            <a:spAutoFit/>
          </a:bodyPr>
          <a:lstStyle/>
          <a:p>
            <a:r>
              <a:rPr lang="en-US"/>
              <a:t>0J</a:t>
            </a:r>
          </a:p>
        </p:txBody>
      </p:sp>
      <p:sp>
        <p:nvSpPr>
          <p:cNvPr id="20" name="TextBox 19">
            <a:extLst>
              <a:ext uri="{FF2B5EF4-FFF2-40B4-BE49-F238E27FC236}">
                <a16:creationId xmlns:a16="http://schemas.microsoft.com/office/drawing/2014/main" id="{3C56FB41-CB4B-7662-74BD-B8799F71B56D}"/>
              </a:ext>
            </a:extLst>
          </p:cNvPr>
          <p:cNvSpPr txBox="1"/>
          <p:nvPr/>
        </p:nvSpPr>
        <p:spPr>
          <a:xfrm>
            <a:off x="2143998" y="4345268"/>
            <a:ext cx="425734" cy="369332"/>
          </a:xfrm>
          <a:prstGeom prst="rect">
            <a:avLst/>
          </a:prstGeom>
          <a:noFill/>
        </p:spPr>
        <p:txBody>
          <a:bodyPr wrap="square" rtlCol="0">
            <a:spAutoFit/>
          </a:bodyPr>
          <a:lstStyle/>
          <a:p>
            <a:r>
              <a:rPr lang="en-US"/>
              <a:t>0J</a:t>
            </a:r>
          </a:p>
        </p:txBody>
      </p:sp>
      <p:sp>
        <p:nvSpPr>
          <p:cNvPr id="5" name="TextBox 4">
            <a:extLst>
              <a:ext uri="{FF2B5EF4-FFF2-40B4-BE49-F238E27FC236}">
                <a16:creationId xmlns:a16="http://schemas.microsoft.com/office/drawing/2014/main" id="{311FC523-4C26-C872-2B98-17BF1E3EABA6}"/>
              </a:ext>
            </a:extLst>
          </p:cNvPr>
          <p:cNvSpPr txBox="1"/>
          <p:nvPr/>
        </p:nvSpPr>
        <p:spPr>
          <a:xfrm>
            <a:off x="3247138" y="3034384"/>
            <a:ext cx="398850" cy="369332"/>
          </a:xfrm>
          <a:prstGeom prst="rect">
            <a:avLst/>
          </a:prstGeom>
          <a:noFill/>
        </p:spPr>
        <p:txBody>
          <a:bodyPr wrap="square" rtlCol="0">
            <a:spAutoFit/>
          </a:bodyPr>
          <a:lstStyle/>
          <a:p>
            <a:r>
              <a:rPr lang="en-US"/>
              <a:t>0J</a:t>
            </a:r>
          </a:p>
        </p:txBody>
      </p:sp>
      <p:sp>
        <p:nvSpPr>
          <p:cNvPr id="6" name="TextBox 5">
            <a:extLst>
              <a:ext uri="{FF2B5EF4-FFF2-40B4-BE49-F238E27FC236}">
                <a16:creationId xmlns:a16="http://schemas.microsoft.com/office/drawing/2014/main" id="{7F48E9B8-D6B2-9A57-D24A-85E648B3C59C}"/>
              </a:ext>
            </a:extLst>
          </p:cNvPr>
          <p:cNvSpPr txBox="1"/>
          <p:nvPr/>
        </p:nvSpPr>
        <p:spPr>
          <a:xfrm>
            <a:off x="1393317" y="3136504"/>
            <a:ext cx="425734" cy="369332"/>
          </a:xfrm>
          <a:prstGeom prst="rect">
            <a:avLst/>
          </a:prstGeom>
          <a:noFill/>
        </p:spPr>
        <p:txBody>
          <a:bodyPr wrap="square" rtlCol="0">
            <a:spAutoFit/>
          </a:bodyPr>
          <a:lstStyle/>
          <a:p>
            <a:r>
              <a:rPr lang="en-US"/>
              <a:t>1J</a:t>
            </a:r>
          </a:p>
        </p:txBody>
      </p:sp>
      <p:pic>
        <p:nvPicPr>
          <p:cNvPr id="8" name="Picture 7"/>
          <p:cNvPicPr>
            <a:picLocks noChangeAspect="1"/>
          </p:cNvPicPr>
          <p:nvPr/>
        </p:nvPicPr>
        <p:blipFill>
          <a:blip r:embed="rId4"/>
          <a:stretch>
            <a:fillRect/>
          </a:stretch>
        </p:blipFill>
        <p:spPr>
          <a:xfrm>
            <a:off x="5903049" y="1691324"/>
            <a:ext cx="6038831" cy="4444890"/>
          </a:xfrm>
          <a:prstGeom prst="rect">
            <a:avLst/>
          </a:prstGeom>
        </p:spPr>
      </p:pic>
      <p:sp>
        <p:nvSpPr>
          <p:cNvPr id="10" name="Date Placeholder 9">
            <a:extLst>
              <a:ext uri="{FF2B5EF4-FFF2-40B4-BE49-F238E27FC236}">
                <a16:creationId xmlns:a16="http://schemas.microsoft.com/office/drawing/2014/main" id="{D7A32874-E142-4C41-8723-8D2D6DBE9F8A}"/>
              </a:ext>
            </a:extLst>
          </p:cNvPr>
          <p:cNvSpPr>
            <a:spLocks noGrp="1"/>
          </p:cNvSpPr>
          <p:nvPr>
            <p:ph type="dt" sz="half" idx="10"/>
          </p:nvPr>
        </p:nvSpPr>
        <p:spPr/>
        <p:txBody>
          <a:bodyPr/>
          <a:lstStyle/>
          <a:p>
            <a:fld id="{3C86276B-12A0-4A36-980E-3D0446E966C0}" type="datetime12">
              <a:rPr lang="en-US" smtClean="0"/>
              <a:t>9:43 AM</a:t>
            </a:fld>
            <a:endParaRPr lang="en-US"/>
          </a:p>
        </p:txBody>
      </p:sp>
    </p:spTree>
    <p:extLst>
      <p:ext uri="{BB962C8B-B14F-4D97-AF65-F5344CB8AC3E}">
        <p14:creationId xmlns:p14="http://schemas.microsoft.com/office/powerpoint/2010/main" val="394505153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Simulation Results: Honeycomb with “Holes”</a:t>
            </a:r>
          </a:p>
        </p:txBody>
      </p:sp>
      <p:sp>
        <p:nvSpPr>
          <p:cNvPr id="3" name="Content Placeholder 2"/>
          <p:cNvSpPr>
            <a:spLocks noGrp="1"/>
          </p:cNvSpPr>
          <p:nvPr>
            <p:ph idx="1"/>
          </p:nvPr>
        </p:nvSpPr>
        <p:spPr>
          <a:xfrm>
            <a:off x="838201" y="1825625"/>
            <a:ext cx="4770120" cy="4351338"/>
          </a:xfrm>
        </p:spPr>
        <p:txBody>
          <a:bodyPr>
            <a:normAutofit/>
          </a:bodyPr>
          <a:lstStyle/>
          <a:p>
            <a:r>
              <a:rPr lang="en-SG"/>
              <a:t>Interaction energies near “holes” are 0.</a:t>
            </a:r>
          </a:p>
          <a:p>
            <a:endParaRPr lang="en-SG"/>
          </a:p>
          <a:p>
            <a:r>
              <a:rPr lang="en-SG"/>
              <a:t>Linear decrease until 25%.</a:t>
            </a:r>
          </a:p>
          <a:p>
            <a:endParaRPr lang="en-SG"/>
          </a:p>
          <a:p>
            <a:r>
              <a:rPr lang="en-SG"/>
              <a:t>After 30%, two critical temperature trends do not overlap.</a:t>
            </a:r>
          </a:p>
          <a:p>
            <a:endParaRPr lang="en-SG" i="1"/>
          </a:p>
        </p:txBody>
      </p:sp>
      <p:pic>
        <p:nvPicPr>
          <p:cNvPr id="8" name="Picture 7"/>
          <p:cNvPicPr>
            <a:picLocks noChangeAspect="1"/>
          </p:cNvPicPr>
          <p:nvPr/>
        </p:nvPicPr>
        <p:blipFill>
          <a:blip r:embed="rId3"/>
          <a:stretch>
            <a:fillRect/>
          </a:stretch>
        </p:blipFill>
        <p:spPr>
          <a:xfrm>
            <a:off x="5903049" y="1691324"/>
            <a:ext cx="6038831" cy="4444890"/>
          </a:xfrm>
          <a:prstGeom prst="rect">
            <a:avLst/>
          </a:prstGeom>
        </p:spPr>
      </p:pic>
      <p:sp>
        <p:nvSpPr>
          <p:cNvPr id="5" name="Date Placeholder 4">
            <a:extLst>
              <a:ext uri="{FF2B5EF4-FFF2-40B4-BE49-F238E27FC236}">
                <a16:creationId xmlns:a16="http://schemas.microsoft.com/office/drawing/2014/main" id="{9D6704B3-FBF5-4C6F-B8F9-CDF919EA3DD6}"/>
              </a:ext>
            </a:extLst>
          </p:cNvPr>
          <p:cNvSpPr>
            <a:spLocks noGrp="1"/>
          </p:cNvSpPr>
          <p:nvPr>
            <p:ph type="dt" sz="half" idx="10"/>
          </p:nvPr>
        </p:nvSpPr>
        <p:spPr/>
        <p:txBody>
          <a:bodyPr/>
          <a:lstStyle/>
          <a:p>
            <a:fld id="{8A92C1DE-8374-4D6C-BF44-D0F35B05BEE8}" type="datetime12">
              <a:rPr lang="en-US" smtClean="0"/>
              <a:t>9:43 AM</a:t>
            </a:fld>
            <a:endParaRPr lang="en-US"/>
          </a:p>
        </p:txBody>
      </p:sp>
    </p:spTree>
    <p:extLst>
      <p:ext uri="{BB962C8B-B14F-4D97-AF65-F5344CB8AC3E}">
        <p14:creationId xmlns:p14="http://schemas.microsoft.com/office/powerpoint/2010/main" val="402707314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Simulation Results: Honeycomb with Impurities</a:t>
            </a:r>
          </a:p>
        </p:txBody>
      </p:sp>
      <p:pic>
        <p:nvPicPr>
          <p:cNvPr id="4" name="Content Placeholder 4">
            <a:extLst>
              <a:ext uri="{FF2B5EF4-FFF2-40B4-BE49-F238E27FC236}">
                <a16:creationId xmlns:a16="http://schemas.microsoft.com/office/drawing/2014/main" id="{D03A1347-EED9-6E98-3F2E-ACE0588E5A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56192"/>
            <a:ext cx="4544577" cy="3279655"/>
          </a:xfrm>
        </p:spPr>
      </p:pic>
      <p:sp>
        <p:nvSpPr>
          <p:cNvPr id="5" name="Oval 4">
            <a:extLst>
              <a:ext uri="{FF2B5EF4-FFF2-40B4-BE49-F238E27FC236}">
                <a16:creationId xmlns:a16="http://schemas.microsoft.com/office/drawing/2014/main" id="{C9C1DA1B-09EB-B2A3-1DF4-E76C33CDB519}"/>
              </a:ext>
            </a:extLst>
          </p:cNvPr>
          <p:cNvSpPr/>
          <p:nvPr/>
        </p:nvSpPr>
        <p:spPr>
          <a:xfrm>
            <a:off x="3047713" y="3317550"/>
            <a:ext cx="114489" cy="118664"/>
          </a:xfrm>
          <a:prstGeom prst="ellipse">
            <a:avLst/>
          </a:prstGeom>
          <a:solidFill>
            <a:srgbClr val="0070C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10510740-9D8C-25B4-8727-B68275EEFD67}"/>
              </a:ext>
            </a:extLst>
          </p:cNvPr>
          <p:cNvSpPr/>
          <p:nvPr/>
        </p:nvSpPr>
        <p:spPr>
          <a:xfrm>
            <a:off x="4171517" y="5196411"/>
            <a:ext cx="146905" cy="110484"/>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A401C96A-429C-45B5-F541-A7A60BA37542}"/>
              </a:ext>
            </a:extLst>
          </p:cNvPr>
          <p:cNvSpPr/>
          <p:nvPr/>
        </p:nvSpPr>
        <p:spPr>
          <a:xfrm>
            <a:off x="3585506" y="3612516"/>
            <a:ext cx="146905" cy="110484"/>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A8852FE1-1E2A-5925-8CD9-E7B55204E363}"/>
              </a:ext>
            </a:extLst>
          </p:cNvPr>
          <p:cNvSpPr txBox="1"/>
          <p:nvPr/>
        </p:nvSpPr>
        <p:spPr>
          <a:xfrm>
            <a:off x="2217451" y="3243184"/>
            <a:ext cx="425734" cy="369332"/>
          </a:xfrm>
          <a:prstGeom prst="rect">
            <a:avLst/>
          </a:prstGeom>
          <a:noFill/>
        </p:spPr>
        <p:txBody>
          <a:bodyPr wrap="square" rtlCol="0">
            <a:spAutoFit/>
          </a:bodyPr>
          <a:lstStyle/>
          <a:p>
            <a:r>
              <a:rPr lang="en-US"/>
              <a:t>2J</a:t>
            </a:r>
          </a:p>
        </p:txBody>
      </p:sp>
      <p:sp>
        <p:nvSpPr>
          <p:cNvPr id="12" name="TextBox 11">
            <a:extLst>
              <a:ext uri="{FF2B5EF4-FFF2-40B4-BE49-F238E27FC236}">
                <a16:creationId xmlns:a16="http://schemas.microsoft.com/office/drawing/2014/main" id="{2506102F-ABFD-84A8-764B-A9B4FEE972AE}"/>
              </a:ext>
            </a:extLst>
          </p:cNvPr>
          <p:cNvSpPr txBox="1"/>
          <p:nvPr/>
        </p:nvSpPr>
        <p:spPr>
          <a:xfrm>
            <a:off x="2810653" y="3427850"/>
            <a:ext cx="398850" cy="369332"/>
          </a:xfrm>
          <a:prstGeom prst="rect">
            <a:avLst/>
          </a:prstGeom>
          <a:noFill/>
        </p:spPr>
        <p:txBody>
          <a:bodyPr wrap="square" rtlCol="0">
            <a:spAutoFit/>
          </a:bodyPr>
          <a:lstStyle/>
          <a:p>
            <a:r>
              <a:rPr lang="en-US"/>
              <a:t>4J</a:t>
            </a:r>
          </a:p>
        </p:txBody>
      </p:sp>
      <p:sp>
        <p:nvSpPr>
          <p:cNvPr id="13" name="TextBox 12">
            <a:extLst>
              <a:ext uri="{FF2B5EF4-FFF2-40B4-BE49-F238E27FC236}">
                <a16:creationId xmlns:a16="http://schemas.microsoft.com/office/drawing/2014/main" id="{FE1C1A24-BFE5-89C2-B03D-ACD64B48D2F3}"/>
              </a:ext>
            </a:extLst>
          </p:cNvPr>
          <p:cNvSpPr txBox="1"/>
          <p:nvPr/>
        </p:nvSpPr>
        <p:spPr>
          <a:xfrm>
            <a:off x="2496280" y="3810661"/>
            <a:ext cx="425734" cy="369332"/>
          </a:xfrm>
          <a:prstGeom prst="rect">
            <a:avLst/>
          </a:prstGeom>
          <a:noFill/>
        </p:spPr>
        <p:txBody>
          <a:bodyPr wrap="square" rtlCol="0">
            <a:spAutoFit/>
          </a:bodyPr>
          <a:lstStyle/>
          <a:p>
            <a:r>
              <a:rPr lang="en-US"/>
              <a:t>4J</a:t>
            </a:r>
          </a:p>
        </p:txBody>
      </p:sp>
      <p:sp>
        <p:nvSpPr>
          <p:cNvPr id="14" name="TextBox 13">
            <a:extLst>
              <a:ext uri="{FF2B5EF4-FFF2-40B4-BE49-F238E27FC236}">
                <a16:creationId xmlns:a16="http://schemas.microsoft.com/office/drawing/2014/main" id="{F0E24B57-87CA-E6F1-0795-05428647E7B8}"/>
              </a:ext>
            </a:extLst>
          </p:cNvPr>
          <p:cNvSpPr txBox="1"/>
          <p:nvPr/>
        </p:nvSpPr>
        <p:spPr>
          <a:xfrm>
            <a:off x="1398693" y="3810661"/>
            <a:ext cx="425734" cy="369332"/>
          </a:xfrm>
          <a:prstGeom prst="rect">
            <a:avLst/>
          </a:prstGeom>
          <a:noFill/>
        </p:spPr>
        <p:txBody>
          <a:bodyPr wrap="square" rtlCol="0">
            <a:spAutoFit/>
          </a:bodyPr>
          <a:lstStyle/>
          <a:p>
            <a:r>
              <a:rPr lang="en-US"/>
              <a:t>1J</a:t>
            </a:r>
          </a:p>
        </p:txBody>
      </p:sp>
      <p:sp>
        <p:nvSpPr>
          <p:cNvPr id="15" name="TextBox 14">
            <a:extLst>
              <a:ext uri="{FF2B5EF4-FFF2-40B4-BE49-F238E27FC236}">
                <a16:creationId xmlns:a16="http://schemas.microsoft.com/office/drawing/2014/main" id="{78AED2DA-6111-DE16-09CA-E8C70E096BAE}"/>
              </a:ext>
            </a:extLst>
          </p:cNvPr>
          <p:cNvSpPr txBox="1"/>
          <p:nvPr/>
        </p:nvSpPr>
        <p:spPr>
          <a:xfrm>
            <a:off x="2736468" y="4155777"/>
            <a:ext cx="425734" cy="369332"/>
          </a:xfrm>
          <a:prstGeom prst="rect">
            <a:avLst/>
          </a:prstGeom>
          <a:noFill/>
        </p:spPr>
        <p:txBody>
          <a:bodyPr wrap="square" rtlCol="0">
            <a:spAutoFit/>
          </a:bodyPr>
          <a:lstStyle/>
          <a:p>
            <a:r>
              <a:rPr lang="en-US"/>
              <a:t>2J</a:t>
            </a:r>
          </a:p>
        </p:txBody>
      </p:sp>
      <p:sp>
        <p:nvSpPr>
          <p:cNvPr id="16" name="TextBox 15">
            <a:extLst>
              <a:ext uri="{FF2B5EF4-FFF2-40B4-BE49-F238E27FC236}">
                <a16:creationId xmlns:a16="http://schemas.microsoft.com/office/drawing/2014/main" id="{EB578B9A-421A-FA65-8271-8C9E0744DEF8}"/>
              </a:ext>
            </a:extLst>
          </p:cNvPr>
          <p:cNvSpPr txBox="1"/>
          <p:nvPr/>
        </p:nvSpPr>
        <p:spPr>
          <a:xfrm>
            <a:off x="2143998" y="4451948"/>
            <a:ext cx="425734" cy="369332"/>
          </a:xfrm>
          <a:prstGeom prst="rect">
            <a:avLst/>
          </a:prstGeom>
          <a:noFill/>
        </p:spPr>
        <p:txBody>
          <a:bodyPr wrap="square" rtlCol="0">
            <a:spAutoFit/>
          </a:bodyPr>
          <a:lstStyle/>
          <a:p>
            <a:r>
              <a:rPr lang="en-US"/>
              <a:t>2J</a:t>
            </a:r>
          </a:p>
        </p:txBody>
      </p:sp>
      <p:sp>
        <p:nvSpPr>
          <p:cNvPr id="17" name="Oval 16">
            <a:extLst>
              <a:ext uri="{FF2B5EF4-FFF2-40B4-BE49-F238E27FC236}">
                <a16:creationId xmlns:a16="http://schemas.microsoft.com/office/drawing/2014/main" id="{4EB74AA0-E34F-ECD8-EA48-C6273FACBCCF}"/>
              </a:ext>
            </a:extLst>
          </p:cNvPr>
          <p:cNvSpPr/>
          <p:nvPr/>
        </p:nvSpPr>
        <p:spPr>
          <a:xfrm>
            <a:off x="2508162" y="3625926"/>
            <a:ext cx="114489" cy="118664"/>
          </a:xfrm>
          <a:prstGeom prst="ellipse">
            <a:avLst/>
          </a:prstGeom>
          <a:solidFill>
            <a:srgbClr val="0070C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16691D78-751E-4AAC-4A88-CF2B084A6049}"/>
              </a:ext>
            </a:extLst>
          </p:cNvPr>
          <p:cNvSpPr/>
          <p:nvPr/>
        </p:nvSpPr>
        <p:spPr>
          <a:xfrm>
            <a:off x="2508162" y="4251137"/>
            <a:ext cx="114489" cy="118664"/>
          </a:xfrm>
          <a:prstGeom prst="ellipse">
            <a:avLst/>
          </a:prstGeom>
          <a:solidFill>
            <a:srgbClr val="0070C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5D8D95CB-E74B-89D9-084C-B7014A47D0EE}"/>
              </a:ext>
            </a:extLst>
          </p:cNvPr>
          <p:cNvSpPr/>
          <p:nvPr/>
        </p:nvSpPr>
        <p:spPr>
          <a:xfrm>
            <a:off x="4187724" y="5196411"/>
            <a:ext cx="114489" cy="118664"/>
          </a:xfrm>
          <a:prstGeom prst="ellipse">
            <a:avLst/>
          </a:prstGeom>
          <a:solidFill>
            <a:srgbClr val="0070C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2AAF9BEF-6B4D-108E-9926-E8F74CD24B5A}"/>
              </a:ext>
            </a:extLst>
          </p:cNvPr>
          <p:cNvSpPr/>
          <p:nvPr/>
        </p:nvSpPr>
        <p:spPr>
          <a:xfrm>
            <a:off x="3594798" y="3602505"/>
            <a:ext cx="114489" cy="118664"/>
          </a:xfrm>
          <a:prstGeom prst="ellipse">
            <a:avLst/>
          </a:prstGeom>
          <a:solidFill>
            <a:srgbClr val="0070C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p:cNvSpPr/>
          <p:nvPr/>
        </p:nvSpPr>
        <p:spPr>
          <a:xfrm>
            <a:off x="1455316" y="3233173"/>
            <a:ext cx="425734" cy="369332"/>
          </a:xfrm>
          <a:prstGeom prst="rect">
            <a:avLst/>
          </a:prstGeom>
          <a:noFill/>
        </p:spPr>
        <p:txBody>
          <a:bodyPr wrap="square" rtlCol="0">
            <a:spAutoFit/>
          </a:bodyPr>
          <a:lstStyle/>
          <a:p>
            <a:r>
              <a:rPr lang="en-US"/>
              <a:t>1J</a:t>
            </a:r>
          </a:p>
        </p:txBody>
      </p:sp>
      <p:pic>
        <p:nvPicPr>
          <p:cNvPr id="21" name="Picture 20"/>
          <p:cNvPicPr>
            <a:picLocks noChangeAspect="1"/>
          </p:cNvPicPr>
          <p:nvPr/>
        </p:nvPicPr>
        <p:blipFill>
          <a:blip r:embed="rId4"/>
          <a:stretch>
            <a:fillRect/>
          </a:stretch>
        </p:blipFill>
        <p:spPr>
          <a:xfrm>
            <a:off x="5632996" y="1708798"/>
            <a:ext cx="6286395" cy="4573057"/>
          </a:xfrm>
          <a:prstGeom prst="rect">
            <a:avLst/>
          </a:prstGeom>
        </p:spPr>
      </p:pic>
      <p:sp>
        <p:nvSpPr>
          <p:cNvPr id="7" name="Date Placeholder 6">
            <a:extLst>
              <a:ext uri="{FF2B5EF4-FFF2-40B4-BE49-F238E27FC236}">
                <a16:creationId xmlns:a16="http://schemas.microsoft.com/office/drawing/2014/main" id="{6ECD80B0-1C46-4841-9932-2FD12092294F}"/>
              </a:ext>
            </a:extLst>
          </p:cNvPr>
          <p:cNvSpPr>
            <a:spLocks noGrp="1"/>
          </p:cNvSpPr>
          <p:nvPr>
            <p:ph type="dt" sz="half" idx="10"/>
          </p:nvPr>
        </p:nvSpPr>
        <p:spPr/>
        <p:txBody>
          <a:bodyPr/>
          <a:lstStyle/>
          <a:p>
            <a:fld id="{149481C0-884A-4E3B-9EAC-CB35ECF120D5}" type="datetime12">
              <a:rPr lang="en-US" smtClean="0"/>
              <a:t>9:43 AM</a:t>
            </a:fld>
            <a:endParaRPr lang="en-US"/>
          </a:p>
        </p:txBody>
      </p:sp>
    </p:spTree>
    <p:extLst>
      <p:ext uri="{BB962C8B-B14F-4D97-AF65-F5344CB8AC3E}">
        <p14:creationId xmlns:p14="http://schemas.microsoft.com/office/powerpoint/2010/main" val="247511918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Simulation Results: Honeycomb with Impurities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794796" cy="4351338"/>
              </a:xfrm>
            </p:spPr>
            <p:txBody>
              <a:bodyPr/>
              <a:lstStyle/>
              <a:p>
                <a14:m>
                  <m:oMath xmlns:m="http://schemas.openxmlformats.org/officeDocument/2006/math">
                    <m:sSub>
                      <m:sSubPr>
                        <m:ctrlPr>
                          <a:rPr lang="en-SG" i="1" smtClean="0">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𝑖𝑚𝑝𝑢𝑟𝑖𝑡𝑦</m:t>
                        </m:r>
                      </m:sub>
                    </m:sSub>
                    <m:r>
                      <a:rPr lang="en-US">
                        <a:latin typeface="Cambria Math" panose="02040503050406030204" pitchFamily="18" charset="0"/>
                      </a:rPr>
                      <m:t>=</m:t>
                    </m:r>
                    <m:r>
                      <a:rPr lang="en-SG" b="0" i="0" smtClean="0">
                        <a:latin typeface="Cambria Math" panose="02040503050406030204" pitchFamily="18" charset="0"/>
                      </a:rPr>
                      <m:t>2</m:t>
                    </m:r>
                    <m:sSub>
                      <m:sSubPr>
                        <m:ctrlPr>
                          <a:rPr lang="en-SG"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m:t>
                        </m:r>
                      </m:sub>
                    </m:sSub>
                  </m:oMath>
                </a14:m>
                <a:endParaRPr lang="en-SG"/>
              </a:p>
              <a:p>
                <a:endParaRPr lang="en-SG"/>
              </a:p>
              <a:p>
                <a:r>
                  <a:rPr lang="en-SG"/>
                  <a:t>monotonic increase from 0% to 100%</a:t>
                </a:r>
              </a:p>
              <a:p>
                <a:endParaRPr lang="en-SG"/>
              </a:p>
              <a:p>
                <a14:m>
                  <m:oMath xmlns:m="http://schemas.openxmlformats.org/officeDocument/2006/math">
                    <m:r>
                      <a:rPr lang="en-SG" b="0" i="1" smtClean="0">
                        <a:latin typeface="Cambria Math" panose="02040503050406030204" pitchFamily="18" charset="0"/>
                      </a:rPr>
                      <m:t>4</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𝑇</m:t>
                        </m:r>
                      </m:e>
                      <m:sup>
                        <m:r>
                          <a:rPr lang="en-SG" b="0" i="1" smtClean="0">
                            <a:latin typeface="Cambria Math" panose="02040503050406030204" pitchFamily="18" charset="0"/>
                          </a:rPr>
                          <m:t>∗</m:t>
                        </m:r>
                      </m:sup>
                    </m:sSup>
                  </m:oMath>
                </a14:m>
                <a:r>
                  <a:rPr lang="en-SG"/>
                  <a:t> at 100% impurity is expected</a:t>
                </a:r>
              </a:p>
              <a:p>
                <a:endParaRPr lang="en-SG"/>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794796" cy="4351338"/>
              </a:xfrm>
              <a:blipFill>
                <a:blip r:embed="rId2"/>
                <a:stretch>
                  <a:fillRect l="-2290"/>
                </a:stretch>
              </a:blipFill>
            </p:spPr>
            <p:txBody>
              <a:bodyPr/>
              <a:lstStyle/>
              <a:p>
                <a:r>
                  <a:rPr lang="en-US">
                    <a:noFill/>
                  </a:rPr>
                  <a:t> </a:t>
                </a:r>
              </a:p>
            </p:txBody>
          </p:sp>
        </mc:Fallback>
      </mc:AlternateContent>
      <p:pic>
        <p:nvPicPr>
          <p:cNvPr id="21" name="Picture 20"/>
          <p:cNvPicPr>
            <a:picLocks noChangeAspect="1"/>
          </p:cNvPicPr>
          <p:nvPr/>
        </p:nvPicPr>
        <p:blipFill>
          <a:blip r:embed="rId3"/>
          <a:stretch>
            <a:fillRect/>
          </a:stretch>
        </p:blipFill>
        <p:spPr>
          <a:xfrm>
            <a:off x="5632996" y="1708798"/>
            <a:ext cx="6286395" cy="4573057"/>
          </a:xfrm>
          <a:prstGeom prst="rect">
            <a:avLst/>
          </a:prstGeom>
        </p:spPr>
      </p:pic>
      <p:sp>
        <p:nvSpPr>
          <p:cNvPr id="5" name="Date Placeholder 4">
            <a:extLst>
              <a:ext uri="{FF2B5EF4-FFF2-40B4-BE49-F238E27FC236}">
                <a16:creationId xmlns:a16="http://schemas.microsoft.com/office/drawing/2014/main" id="{91A02641-2497-4207-ADA0-9A206FAF95CF}"/>
              </a:ext>
            </a:extLst>
          </p:cNvPr>
          <p:cNvSpPr>
            <a:spLocks noGrp="1"/>
          </p:cNvSpPr>
          <p:nvPr>
            <p:ph type="dt" sz="half" idx="10"/>
          </p:nvPr>
        </p:nvSpPr>
        <p:spPr/>
        <p:txBody>
          <a:bodyPr/>
          <a:lstStyle/>
          <a:p>
            <a:fld id="{24F74321-FBEA-4937-83B1-A83003A1D87D}" type="datetime12">
              <a:rPr lang="en-US" smtClean="0"/>
              <a:t>9:43 AM</a:t>
            </a:fld>
            <a:endParaRPr lang="en-US"/>
          </a:p>
        </p:txBody>
      </p:sp>
    </p:spTree>
    <p:extLst>
      <p:ext uri="{BB962C8B-B14F-4D97-AF65-F5344CB8AC3E}">
        <p14:creationId xmlns:p14="http://schemas.microsoft.com/office/powerpoint/2010/main" val="324226393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Thank you </a:t>
            </a:r>
          </a:p>
        </p:txBody>
      </p:sp>
      <p:sp>
        <p:nvSpPr>
          <p:cNvPr id="19"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83B6D776-DEFB-4F26-BC28-08A3A39AC8E6}"/>
              </a:ext>
            </a:extLst>
          </p:cNvPr>
          <p:cNvSpPr>
            <a:spLocks noGrp="1"/>
          </p:cNvSpPr>
          <p:nvPr>
            <p:ph type="dt" sz="half" idx="10"/>
          </p:nvPr>
        </p:nvSpPr>
        <p:spPr/>
        <p:txBody>
          <a:bodyPr/>
          <a:lstStyle/>
          <a:p>
            <a:fld id="{46CDC7A1-AC41-45BA-A0E1-B02462D46E83}" type="datetime12">
              <a:rPr lang="en-US" smtClean="0"/>
              <a:t>9:43 AM</a:t>
            </a:fld>
            <a:endParaRPr lang="en-US"/>
          </a:p>
        </p:txBody>
      </p:sp>
    </p:spTree>
    <p:extLst>
      <p:ext uri="{BB962C8B-B14F-4D97-AF65-F5344CB8AC3E}">
        <p14:creationId xmlns:p14="http://schemas.microsoft.com/office/powerpoint/2010/main" val="178567088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C6EC-C39D-4D82-B68B-E63B32173A86}"/>
              </a:ext>
            </a:extLst>
          </p:cNvPr>
          <p:cNvSpPr>
            <a:spLocks noGrp="1"/>
          </p:cNvSpPr>
          <p:nvPr>
            <p:ph type="title"/>
          </p:nvPr>
        </p:nvSpPr>
        <p:spPr/>
        <p:txBody>
          <a:bodyPr/>
          <a:lstStyle/>
          <a:p>
            <a:r>
              <a:rPr lang="en-US"/>
              <a:t>Partition Function – High Temperature Model</a:t>
            </a:r>
          </a:p>
        </p:txBody>
      </p:sp>
      <p:pic>
        <p:nvPicPr>
          <p:cNvPr id="4" name="Picture 3">
            <a:extLst>
              <a:ext uri="{FF2B5EF4-FFF2-40B4-BE49-F238E27FC236}">
                <a16:creationId xmlns:a16="http://schemas.microsoft.com/office/drawing/2014/main" id="{11450083-C0E1-42F2-A4A6-2DA8AB326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400" y="1770248"/>
            <a:ext cx="4544577" cy="3279655"/>
          </a:xfrm>
          <a:prstGeom prst="rect">
            <a:avLst/>
          </a:prstGeom>
        </p:spPr>
      </p:pic>
      <p:sp>
        <p:nvSpPr>
          <p:cNvPr id="9" name="TextBox 8">
            <a:extLst>
              <a:ext uri="{FF2B5EF4-FFF2-40B4-BE49-F238E27FC236}">
                <a16:creationId xmlns:a16="http://schemas.microsoft.com/office/drawing/2014/main" id="{245E03E4-58E1-4B6D-9D0A-E655620C7DD9}"/>
              </a:ext>
            </a:extLst>
          </p:cNvPr>
          <p:cNvSpPr txBox="1"/>
          <p:nvPr/>
        </p:nvSpPr>
        <p:spPr>
          <a:xfrm>
            <a:off x="7059828" y="5696465"/>
            <a:ext cx="4544577" cy="369332"/>
          </a:xfrm>
          <a:prstGeom prst="rect">
            <a:avLst/>
          </a:prstGeom>
          <a:noFill/>
        </p:spPr>
        <p:txBody>
          <a:bodyPr wrap="square" rtlCol="0">
            <a:spAutoFit/>
          </a:bodyPr>
          <a:lstStyle/>
          <a:p>
            <a:r>
              <a:rPr lang="en-US"/>
              <a:t>A polygon of side 10 (pink) on the honeycomb.</a:t>
            </a:r>
          </a:p>
        </p:txBody>
      </p:sp>
      <p:pic>
        <p:nvPicPr>
          <p:cNvPr id="16" name="Picture 15">
            <a:extLst>
              <a:ext uri="{FF2B5EF4-FFF2-40B4-BE49-F238E27FC236}">
                <a16:creationId xmlns:a16="http://schemas.microsoft.com/office/drawing/2014/main" id="{695C8061-4456-4885-A2A3-9862BB91D2C5}"/>
              </a:ext>
            </a:extLst>
          </p:cNvPr>
          <p:cNvPicPr>
            <a:picLocks noChangeAspect="1"/>
          </p:cNvPicPr>
          <p:nvPr/>
        </p:nvPicPr>
        <p:blipFill>
          <a:blip r:embed="rId3"/>
          <a:stretch>
            <a:fillRect/>
          </a:stretch>
        </p:blipFill>
        <p:spPr>
          <a:xfrm>
            <a:off x="838200" y="1770248"/>
            <a:ext cx="3987875" cy="732216"/>
          </a:xfrm>
          <a:prstGeom prst="rect">
            <a:avLst/>
          </a:prstGeom>
        </p:spPr>
      </p:pic>
      <p:sp>
        <p:nvSpPr>
          <p:cNvPr id="17" name="Arrow: Down 16">
            <a:extLst>
              <a:ext uri="{FF2B5EF4-FFF2-40B4-BE49-F238E27FC236}">
                <a16:creationId xmlns:a16="http://schemas.microsoft.com/office/drawing/2014/main" id="{A4DE2712-E3A4-404E-9CE2-2B022879F2A1}"/>
              </a:ext>
            </a:extLst>
          </p:cNvPr>
          <p:cNvSpPr/>
          <p:nvPr/>
        </p:nvSpPr>
        <p:spPr>
          <a:xfrm>
            <a:off x="2697324" y="3600848"/>
            <a:ext cx="266387" cy="73221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2EA34B7-6705-4EF4-9057-644E98C82893}"/>
                  </a:ext>
                </a:extLst>
              </p:cNvPr>
              <p:cNvSpPr txBox="1"/>
              <p:nvPr/>
            </p:nvSpPr>
            <p:spPr>
              <a:xfrm>
                <a:off x="838200" y="5483013"/>
                <a:ext cx="4679849" cy="923330"/>
              </a:xfrm>
              <a:prstGeom prst="rect">
                <a:avLst/>
              </a:prstGeom>
              <a:noFill/>
            </p:spPr>
            <p:txBody>
              <a:bodyPr wrap="square" rtlCol="0">
                <a:spAutoFit/>
              </a:bodyPr>
              <a:lstStyle/>
              <a:p>
                <a:r>
                  <a:rPr lang="en-US"/>
                  <a:t>The sum goes over all polygons (closed loops) on the honeycomb. </a:t>
                </a:r>
                <a14:m>
                  <m:oMath xmlns:m="http://schemas.openxmlformats.org/officeDocument/2006/math">
                    <m:r>
                      <a:rPr lang="en-US" b="0" i="1" smtClean="0">
                        <a:latin typeface="Cambria Math" panose="02040503050406030204" pitchFamily="18" charset="0"/>
                      </a:rPr>
                      <m:t>𝑝</m:t>
                    </m:r>
                  </m:oMath>
                </a14:m>
                <a:r>
                  <a:rPr lang="en-US"/>
                  <a:t> is the number of sides in each polygon.</a:t>
                </a:r>
              </a:p>
            </p:txBody>
          </p:sp>
        </mc:Choice>
        <mc:Fallback xmlns="">
          <p:sp>
            <p:nvSpPr>
              <p:cNvPr id="18" name="TextBox 17">
                <a:extLst>
                  <a:ext uri="{FF2B5EF4-FFF2-40B4-BE49-F238E27FC236}">
                    <a16:creationId xmlns:a16="http://schemas.microsoft.com/office/drawing/2014/main" id="{F2EA34B7-6705-4EF4-9057-644E98C82893}"/>
                  </a:ext>
                </a:extLst>
              </p:cNvPr>
              <p:cNvSpPr txBox="1">
                <a:spLocks noRot="1" noChangeAspect="1" noMove="1" noResize="1" noEditPoints="1" noAdjustHandles="1" noChangeArrowheads="1" noChangeShapeType="1" noTextEdit="1"/>
              </p:cNvSpPr>
              <p:nvPr/>
            </p:nvSpPr>
            <p:spPr>
              <a:xfrm>
                <a:off x="838200" y="5483013"/>
                <a:ext cx="4679849" cy="923330"/>
              </a:xfrm>
              <a:prstGeom prst="rect">
                <a:avLst/>
              </a:prstGeom>
              <a:blipFill>
                <a:blip r:embed="rId4"/>
                <a:stretch>
                  <a:fillRect l="-1173" t="-3289" b="-9211"/>
                </a:stretch>
              </a:blipFill>
            </p:spPr>
            <p:txBody>
              <a:bodyPr/>
              <a:lstStyle/>
              <a:p>
                <a:r>
                  <a:rPr lang="en-US">
                    <a:noFill/>
                  </a:rPr>
                  <a:t> </a:t>
                </a:r>
              </a:p>
            </p:txBody>
          </p:sp>
        </mc:Fallback>
      </mc:AlternateContent>
      <p:pic>
        <p:nvPicPr>
          <p:cNvPr id="19" name="Picture 4" descr="https://latex2png.com/pngs/791811ce35c1ba20ee6e58232b64d112.png">
            <a:extLst>
              <a:ext uri="{FF2B5EF4-FFF2-40B4-BE49-F238E27FC236}">
                <a16:creationId xmlns:a16="http://schemas.microsoft.com/office/drawing/2014/main" id="{9FAF13AC-D6BB-4A10-9B40-4E643E55D3C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38200" y="2960693"/>
            <a:ext cx="3651422" cy="4497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atex2png.com/pngs/43ed8c10f58bb9ee2a713ba4e006411a.png">
            <a:extLst>
              <a:ext uri="{FF2B5EF4-FFF2-40B4-BE49-F238E27FC236}">
                <a16:creationId xmlns:a16="http://schemas.microsoft.com/office/drawing/2014/main" id="{2113BC88-0A3B-4D8A-AC54-8B17EB21F1A4}"/>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r="992"/>
          <a:stretch/>
        </p:blipFill>
        <p:spPr bwMode="auto">
          <a:xfrm>
            <a:off x="838200" y="4575012"/>
            <a:ext cx="4407243" cy="73221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6F02E169-0677-4CE6-9429-CDD19FC79AEE}"/>
              </a:ext>
            </a:extLst>
          </p:cNvPr>
          <p:cNvSpPr>
            <a:spLocks noGrp="1"/>
          </p:cNvSpPr>
          <p:nvPr>
            <p:ph type="dt" sz="half" idx="10"/>
          </p:nvPr>
        </p:nvSpPr>
        <p:spPr/>
        <p:txBody>
          <a:bodyPr/>
          <a:lstStyle/>
          <a:p>
            <a:fld id="{514FFB32-CF2F-46B2-A38B-6B043DDC269D}" type="datetime12">
              <a:rPr lang="en-US" smtClean="0"/>
              <a:t>9:43 AM</a:t>
            </a:fld>
            <a:endParaRPr lang="en-US"/>
          </a:p>
        </p:txBody>
      </p:sp>
    </p:spTree>
    <p:extLst>
      <p:ext uri="{BB962C8B-B14F-4D97-AF65-F5344CB8AC3E}">
        <p14:creationId xmlns:p14="http://schemas.microsoft.com/office/powerpoint/2010/main" val="4219403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9B54-A035-4C6F-823C-718C77B96C3F}"/>
              </a:ext>
            </a:extLst>
          </p:cNvPr>
          <p:cNvSpPr>
            <a:spLocks noGrp="1"/>
          </p:cNvSpPr>
          <p:nvPr>
            <p:ph type="title"/>
          </p:nvPr>
        </p:nvSpPr>
        <p:spPr/>
        <p:txBody>
          <a:bodyPr/>
          <a:lstStyle/>
          <a:p>
            <a:r>
              <a:rPr lang="en-US"/>
              <a:t>Partition Function – Low Temperature Model</a:t>
            </a:r>
          </a:p>
        </p:txBody>
      </p:sp>
      <p:pic>
        <p:nvPicPr>
          <p:cNvPr id="9" name="Content Placeholder 4">
            <a:extLst>
              <a:ext uri="{FF2B5EF4-FFF2-40B4-BE49-F238E27FC236}">
                <a16:creationId xmlns:a16="http://schemas.microsoft.com/office/drawing/2014/main" id="{A3A72AC0-E0E4-4694-80BA-20A9B7BCF2B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4016" y="4243270"/>
            <a:ext cx="6651024" cy="2472588"/>
          </a:xfrm>
          <a:prstGeom prst="rect">
            <a:avLst/>
          </a:prstGeom>
        </p:spPr>
      </p:pic>
      <p:sp>
        <p:nvSpPr>
          <p:cNvPr id="11" name="Arrow: Down 10">
            <a:extLst>
              <a:ext uri="{FF2B5EF4-FFF2-40B4-BE49-F238E27FC236}">
                <a16:creationId xmlns:a16="http://schemas.microsoft.com/office/drawing/2014/main" id="{A49A9AEE-ED05-42E4-A87C-F6237EC4167A}"/>
              </a:ext>
            </a:extLst>
          </p:cNvPr>
          <p:cNvSpPr/>
          <p:nvPr/>
        </p:nvSpPr>
        <p:spPr>
          <a:xfrm rot="16200000">
            <a:off x="4826370" y="3300381"/>
            <a:ext cx="190194" cy="67925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B3B8D85-ADF9-4075-92DF-014364E98C75}"/>
              </a:ext>
            </a:extLst>
          </p:cNvPr>
          <p:cNvPicPr>
            <a:picLocks noChangeAspect="1"/>
          </p:cNvPicPr>
          <p:nvPr/>
        </p:nvPicPr>
        <p:blipFill>
          <a:blip r:embed="rId3"/>
          <a:stretch>
            <a:fillRect/>
          </a:stretch>
        </p:blipFill>
        <p:spPr>
          <a:xfrm>
            <a:off x="624016" y="2198853"/>
            <a:ext cx="4563419" cy="837892"/>
          </a:xfrm>
          <a:prstGeom prst="rect">
            <a:avLst/>
          </a:prstGeom>
        </p:spPr>
      </p:pic>
      <p:pic>
        <p:nvPicPr>
          <p:cNvPr id="2050" name="Picture 2" descr="https://latex2png.com/pngs/98841f41d6c710280f6c1810b53250f2.png">
            <a:extLst>
              <a:ext uri="{FF2B5EF4-FFF2-40B4-BE49-F238E27FC236}">
                <a16:creationId xmlns:a16="http://schemas.microsoft.com/office/drawing/2014/main" id="{5EADA829-4774-453C-AF2E-5481264BC7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29"/>
          <a:stretch/>
        </p:blipFill>
        <p:spPr bwMode="auto">
          <a:xfrm>
            <a:off x="5560541" y="3323285"/>
            <a:ext cx="5301048" cy="8378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B93993-5D52-4831-8185-393CED2E6065}"/>
                  </a:ext>
                </a:extLst>
              </p:cNvPr>
              <p:cNvSpPr txBox="1"/>
              <p:nvPr/>
            </p:nvSpPr>
            <p:spPr>
              <a:xfrm>
                <a:off x="6149516" y="2216112"/>
                <a:ext cx="5033348" cy="923330"/>
              </a:xfrm>
              <a:prstGeom prst="rect">
                <a:avLst/>
              </a:prstGeom>
              <a:noFill/>
            </p:spPr>
            <p:txBody>
              <a:bodyPr wrap="square" rtlCol="0">
                <a:spAutoFit/>
              </a:bodyPr>
              <a:lstStyle/>
              <a:p>
                <a:r>
                  <a:rPr lang="en-US"/>
                  <a:t>The sum runs over all polygons in the </a:t>
                </a:r>
                <a:r>
                  <a:rPr lang="en-US" i="1"/>
                  <a:t>dual</a:t>
                </a:r>
                <a:r>
                  <a:rPr lang="en-US"/>
                  <a:t> lattice. The variable </a:t>
                </a:r>
                <a14:m>
                  <m:oMath xmlns:m="http://schemas.openxmlformats.org/officeDocument/2006/math">
                    <m:r>
                      <a:rPr lang="en-US" b="0" i="1" smtClean="0">
                        <a:latin typeface="Cambria Math" panose="02040503050406030204" pitchFamily="18" charset="0"/>
                      </a:rPr>
                      <m:t>𝑝</m:t>
                    </m:r>
                  </m:oMath>
                </a14:m>
                <a:r>
                  <a:rPr lang="en-US"/>
                  <a:t> is the number of “unlike bond pairs” in each polygon.</a:t>
                </a:r>
              </a:p>
            </p:txBody>
          </p:sp>
        </mc:Choice>
        <mc:Fallback xmlns="">
          <p:sp>
            <p:nvSpPr>
              <p:cNvPr id="5" name="TextBox 4">
                <a:extLst>
                  <a:ext uri="{FF2B5EF4-FFF2-40B4-BE49-F238E27FC236}">
                    <a16:creationId xmlns:a16="http://schemas.microsoft.com/office/drawing/2014/main" id="{81B93993-5D52-4831-8185-393CED2E6065}"/>
                  </a:ext>
                </a:extLst>
              </p:cNvPr>
              <p:cNvSpPr txBox="1">
                <a:spLocks noRot="1" noChangeAspect="1" noMove="1" noResize="1" noEditPoints="1" noAdjustHandles="1" noChangeArrowheads="1" noChangeShapeType="1" noTextEdit="1"/>
              </p:cNvSpPr>
              <p:nvPr/>
            </p:nvSpPr>
            <p:spPr>
              <a:xfrm>
                <a:off x="6149516" y="2216112"/>
                <a:ext cx="5033348" cy="923330"/>
              </a:xfrm>
              <a:prstGeom prst="rect">
                <a:avLst/>
              </a:prstGeom>
              <a:blipFill>
                <a:blip r:embed="rId5"/>
                <a:stretch>
                  <a:fillRect l="-1091" t="-3974" b="-993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5C693CF-D39C-4E4C-991D-6B8221543103}"/>
              </a:ext>
            </a:extLst>
          </p:cNvPr>
          <p:cNvSpPr txBox="1"/>
          <p:nvPr/>
        </p:nvSpPr>
        <p:spPr>
          <a:xfrm>
            <a:off x="7710615" y="6069527"/>
            <a:ext cx="4371457" cy="646331"/>
          </a:xfrm>
          <a:prstGeom prst="rect">
            <a:avLst/>
          </a:prstGeom>
          <a:noFill/>
        </p:spPr>
        <p:txBody>
          <a:bodyPr wrap="square" rtlCol="0">
            <a:spAutoFit/>
          </a:bodyPr>
          <a:lstStyle/>
          <a:p>
            <a:r>
              <a:rPr lang="en-US"/>
              <a:t>A polygon (shaded yellow) containing 8 spins on the dual triangular lattice.</a:t>
            </a:r>
          </a:p>
        </p:txBody>
      </p:sp>
      <p:pic>
        <p:nvPicPr>
          <p:cNvPr id="3074" name="Picture 2" descr="https://latex2png.com/pngs/d59005aa6f34162a0371a29b451a7bdc.png">
            <a:extLst>
              <a:ext uri="{FF2B5EF4-FFF2-40B4-BE49-F238E27FC236}">
                <a16:creationId xmlns:a16="http://schemas.microsoft.com/office/drawing/2014/main" id="{F18008F8-0F53-4E85-8DC4-29044838B607}"/>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r="1296"/>
          <a:stretch/>
        </p:blipFill>
        <p:spPr bwMode="auto">
          <a:xfrm>
            <a:off x="624016" y="3391127"/>
            <a:ext cx="3509319" cy="68795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2A98CF45-8881-4535-8F9C-DEDCB62976CE}"/>
              </a:ext>
            </a:extLst>
          </p:cNvPr>
          <p:cNvSpPr>
            <a:spLocks noGrp="1"/>
          </p:cNvSpPr>
          <p:nvPr>
            <p:ph type="dt" sz="half" idx="10"/>
          </p:nvPr>
        </p:nvSpPr>
        <p:spPr/>
        <p:txBody>
          <a:bodyPr/>
          <a:lstStyle/>
          <a:p>
            <a:fld id="{7A1D62AF-5511-43E7-804F-DD1E376BBBD9}" type="datetime12">
              <a:rPr lang="en-US" smtClean="0"/>
              <a:t>9:43 AM</a:t>
            </a:fld>
            <a:endParaRPr lang="en-US"/>
          </a:p>
        </p:txBody>
      </p:sp>
    </p:spTree>
    <p:extLst>
      <p:ext uri="{BB962C8B-B14F-4D97-AF65-F5344CB8AC3E}">
        <p14:creationId xmlns:p14="http://schemas.microsoft.com/office/powerpoint/2010/main" val="1058938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97F6-8D2B-4CA8-B299-91D769F9396D}"/>
              </a:ext>
            </a:extLst>
          </p:cNvPr>
          <p:cNvSpPr>
            <a:spLocks noGrp="1"/>
          </p:cNvSpPr>
          <p:nvPr>
            <p:ph type="title"/>
          </p:nvPr>
        </p:nvSpPr>
        <p:spPr/>
        <p:txBody>
          <a:bodyPr/>
          <a:lstStyle/>
          <a:p>
            <a:r>
              <a:rPr lang="en-US"/>
              <a:t>Duality Relation</a:t>
            </a:r>
          </a:p>
        </p:txBody>
      </p:sp>
      <p:pic>
        <p:nvPicPr>
          <p:cNvPr id="4100" name="Picture 4" descr="https://latex2png.com/pngs/134951c8fba22a8b5c9bf1e0310fd72e.png">
            <a:extLst>
              <a:ext uri="{FF2B5EF4-FFF2-40B4-BE49-F238E27FC236}">
                <a16:creationId xmlns:a16="http://schemas.microsoft.com/office/drawing/2014/main" id="{F3E53F56-7FCF-4347-9F20-A577EB6FF8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73"/>
          <a:stretch/>
        </p:blipFill>
        <p:spPr bwMode="auto">
          <a:xfrm>
            <a:off x="6406639" y="1948140"/>
            <a:ext cx="5132512" cy="854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atex2png.com/pngs/b17171019b979df31f68d909eac4fa38.png">
            <a:extLst>
              <a:ext uri="{FF2B5EF4-FFF2-40B4-BE49-F238E27FC236}">
                <a16:creationId xmlns:a16="http://schemas.microsoft.com/office/drawing/2014/main" id="{BF77978A-4B7B-4831-94E2-36FD6ABBC4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9619" y="3859629"/>
            <a:ext cx="2517812" cy="51760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atex2png.com/pngs/6779b5abd949f7f7708b55c10077e9de.png">
            <a:extLst>
              <a:ext uri="{FF2B5EF4-FFF2-40B4-BE49-F238E27FC236}">
                <a16:creationId xmlns:a16="http://schemas.microsoft.com/office/drawing/2014/main" id="{281D8A0A-288F-4DF3-B87E-FE85E8DB3C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97"/>
          <a:stretch/>
        </p:blipFill>
        <p:spPr bwMode="auto">
          <a:xfrm>
            <a:off x="1259873" y="4728442"/>
            <a:ext cx="2876158" cy="5857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0E71475-A476-49A9-817C-9D8AC48844A1}"/>
              </a:ext>
            </a:extLst>
          </p:cNvPr>
          <p:cNvGrpSpPr/>
          <p:nvPr/>
        </p:nvGrpSpPr>
        <p:grpSpPr>
          <a:xfrm>
            <a:off x="6151605" y="3860342"/>
            <a:ext cx="5387546" cy="1736200"/>
            <a:chOff x="6672648" y="4948304"/>
            <a:chExt cx="5387546" cy="1736200"/>
          </a:xfrm>
        </p:grpSpPr>
        <p:pic>
          <p:nvPicPr>
            <p:cNvPr id="4106" name="Picture 10" descr="https://latex2png.com/pngs/dd4544d962a846fd8bf785caf701219b.png">
              <a:extLst>
                <a:ext uri="{FF2B5EF4-FFF2-40B4-BE49-F238E27FC236}">
                  <a16:creationId xmlns:a16="http://schemas.microsoft.com/office/drawing/2014/main" id="{6BCCC64A-0D1D-49A7-A201-F336B880B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321" y="5716619"/>
              <a:ext cx="4787900" cy="6439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8BD45C-DECD-4AAB-B643-27EB7B10AF05}"/>
                    </a:ext>
                  </a:extLst>
                </p:cNvPr>
                <p:cNvSpPr txBox="1"/>
                <p:nvPr/>
              </p:nvSpPr>
              <p:spPr>
                <a:xfrm>
                  <a:off x="6788321" y="5029124"/>
                  <a:ext cx="5271873" cy="661335"/>
                </a:xfrm>
                <a:prstGeom prst="rect">
                  <a:avLst/>
                </a:prstGeom>
                <a:noFill/>
              </p:spPr>
              <p:txBody>
                <a:bodyPr wrap="square" rtlCol="0">
                  <a:spAutoFit/>
                </a:bodyPr>
                <a:lstStyle/>
                <a:p>
                  <a:r>
                    <a:rPr lang="en-US"/>
                    <a:t>Special Case: The Square Lattice: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en-US"/>
                </a:p>
              </p:txBody>
            </p:sp>
          </mc:Choice>
          <mc:Fallback xmlns="">
            <p:sp>
              <p:nvSpPr>
                <p:cNvPr id="5" name="TextBox 4">
                  <a:extLst>
                    <a:ext uri="{FF2B5EF4-FFF2-40B4-BE49-F238E27FC236}">
                      <a16:creationId xmlns:a16="http://schemas.microsoft.com/office/drawing/2014/main" id="{4E8BD45C-DECD-4AAB-B643-27EB7B10AF05}"/>
                    </a:ext>
                  </a:extLst>
                </p:cNvPr>
                <p:cNvSpPr txBox="1">
                  <a:spLocks noRot="1" noChangeAspect="1" noMove="1" noResize="1" noEditPoints="1" noAdjustHandles="1" noChangeArrowheads="1" noChangeShapeType="1" noTextEdit="1"/>
                </p:cNvSpPr>
                <p:nvPr/>
              </p:nvSpPr>
              <p:spPr>
                <a:xfrm>
                  <a:off x="6788321" y="5029124"/>
                  <a:ext cx="5271873" cy="661335"/>
                </a:xfrm>
                <a:prstGeom prst="rect">
                  <a:avLst/>
                </a:prstGeom>
                <a:blipFill>
                  <a:blip r:embed="rId6"/>
                  <a:stretch>
                    <a:fillRect l="-925" t="-555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98D854BB-29C5-4291-8BBF-CC87608DC831}"/>
                </a:ext>
              </a:extLst>
            </p:cNvPr>
            <p:cNvSpPr/>
            <p:nvPr/>
          </p:nvSpPr>
          <p:spPr>
            <a:xfrm>
              <a:off x="6672648" y="4948304"/>
              <a:ext cx="5387546" cy="17362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646E6C-E0C2-44E3-AAA4-66B9EEC4BAF2}"/>
              </a:ext>
            </a:extLst>
          </p:cNvPr>
          <p:cNvSpPr txBox="1"/>
          <p:nvPr/>
        </p:nvSpPr>
        <p:spPr>
          <a:xfrm>
            <a:off x="2247030" y="3089189"/>
            <a:ext cx="2026508" cy="369332"/>
          </a:xfrm>
          <a:prstGeom prst="rect">
            <a:avLst/>
          </a:prstGeom>
          <a:noFill/>
        </p:spPr>
        <p:txBody>
          <a:bodyPr wrap="square" rtlCol="0">
            <a:spAutoFit/>
          </a:bodyPr>
          <a:lstStyle/>
          <a:p>
            <a:r>
              <a:rPr lang="en-US"/>
              <a:t>Low-Temperature</a:t>
            </a:r>
          </a:p>
        </p:txBody>
      </p:sp>
      <p:sp>
        <p:nvSpPr>
          <p:cNvPr id="14" name="TextBox 13">
            <a:extLst>
              <a:ext uri="{FF2B5EF4-FFF2-40B4-BE49-F238E27FC236}">
                <a16:creationId xmlns:a16="http://schemas.microsoft.com/office/drawing/2014/main" id="{DE5C1CA6-9C67-427A-8750-9AEE7D6B7E40}"/>
              </a:ext>
            </a:extLst>
          </p:cNvPr>
          <p:cNvSpPr txBox="1"/>
          <p:nvPr/>
        </p:nvSpPr>
        <p:spPr>
          <a:xfrm>
            <a:off x="8287425" y="3059668"/>
            <a:ext cx="2026508" cy="369332"/>
          </a:xfrm>
          <a:prstGeom prst="rect">
            <a:avLst/>
          </a:prstGeom>
          <a:noFill/>
        </p:spPr>
        <p:txBody>
          <a:bodyPr wrap="square" rtlCol="0">
            <a:spAutoFit/>
          </a:bodyPr>
          <a:lstStyle/>
          <a:p>
            <a:r>
              <a:rPr lang="en-US"/>
              <a:t>High-Temperature</a:t>
            </a:r>
          </a:p>
        </p:txBody>
      </p:sp>
      <p:pic>
        <p:nvPicPr>
          <p:cNvPr id="3074" name="Picture 2" descr="https://latex2png.com/pngs/26b98e6fa10b7418fe1fb957241b92da.png">
            <a:extLst>
              <a:ext uri="{FF2B5EF4-FFF2-40B4-BE49-F238E27FC236}">
                <a16:creationId xmlns:a16="http://schemas.microsoft.com/office/drawing/2014/main" id="{32457859-9102-44A6-B647-6F53C99DBA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480"/>
          <a:stretch/>
        </p:blipFill>
        <p:spPr bwMode="auto">
          <a:xfrm>
            <a:off x="528095" y="2062119"/>
            <a:ext cx="5032446" cy="797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8C7505-27D5-4371-91BD-292116C62211}"/>
                  </a:ext>
                </a:extLst>
              </p:cNvPr>
              <p:cNvSpPr txBox="1"/>
              <p:nvPr/>
            </p:nvSpPr>
            <p:spPr>
              <a:xfrm>
                <a:off x="887784" y="5900351"/>
                <a:ext cx="2931764" cy="646331"/>
              </a:xfrm>
              <a:prstGeom prst="rect">
                <a:avLst/>
              </a:prstGeom>
              <a:noFill/>
            </p:spPr>
            <p:txBody>
              <a:bodyPr wrap="square" rtlCol="0">
                <a:spAutoFit/>
              </a:bodyPr>
              <a:lstStyle/>
              <a:p>
                <a:r>
                  <a:rPr lang="en-US"/>
                  <a:t>Then, a singular </a:t>
                </a:r>
                <a14:m>
                  <m:oMath xmlns:m="http://schemas.openxmlformats.org/officeDocument/2006/math">
                    <m:r>
                      <a:rPr lang="en-US" b="0" i="1" smtClean="0">
                        <a:latin typeface="Cambria Math" panose="02040503050406030204" pitchFamily="18" charset="0"/>
                      </a:rPr>
                      <m:t>𝐾</m:t>
                    </m:r>
                  </m:oMath>
                </a14:m>
                <a:r>
                  <a:rPr lang="en-US"/>
                  <a:t> implies a singular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endParaRPr lang="en-US"/>
              </a:p>
            </p:txBody>
          </p:sp>
        </mc:Choice>
        <mc:Fallback xmlns="">
          <p:sp>
            <p:nvSpPr>
              <p:cNvPr id="12" name="TextBox 11">
                <a:extLst>
                  <a:ext uri="{FF2B5EF4-FFF2-40B4-BE49-F238E27FC236}">
                    <a16:creationId xmlns:a16="http://schemas.microsoft.com/office/drawing/2014/main" id="{858C7505-27D5-4371-91BD-292116C62211}"/>
                  </a:ext>
                </a:extLst>
              </p:cNvPr>
              <p:cNvSpPr txBox="1">
                <a:spLocks noRot="1" noChangeAspect="1" noMove="1" noResize="1" noEditPoints="1" noAdjustHandles="1" noChangeArrowheads="1" noChangeShapeType="1" noTextEdit="1"/>
              </p:cNvSpPr>
              <p:nvPr/>
            </p:nvSpPr>
            <p:spPr>
              <a:xfrm>
                <a:off x="887784" y="5900351"/>
                <a:ext cx="2931764" cy="646331"/>
              </a:xfrm>
              <a:prstGeom prst="rect">
                <a:avLst/>
              </a:prstGeom>
              <a:blipFill>
                <a:blip r:embed="rId8"/>
                <a:stretch>
                  <a:fillRect l="-1871"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0C76E-19B7-4FB4-B330-D00DCD4A4041}"/>
                  </a:ext>
                </a:extLst>
              </p:cNvPr>
              <p:cNvSpPr txBox="1"/>
              <p:nvPr/>
            </p:nvSpPr>
            <p:spPr>
              <a:xfrm>
                <a:off x="6151605" y="5900351"/>
                <a:ext cx="5387546" cy="646331"/>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oMath>
                </a14:m>
                <a:r>
                  <a:rPr lang="en-US"/>
                  <a:t> for other lattices because they are not self-dual. An additional trick is needed.</a:t>
                </a:r>
              </a:p>
            </p:txBody>
          </p:sp>
        </mc:Choice>
        <mc:Fallback xmlns="">
          <p:sp>
            <p:nvSpPr>
              <p:cNvPr id="13" name="TextBox 12">
                <a:extLst>
                  <a:ext uri="{FF2B5EF4-FFF2-40B4-BE49-F238E27FC236}">
                    <a16:creationId xmlns:a16="http://schemas.microsoft.com/office/drawing/2014/main" id="{7910C76E-19B7-4FB4-B330-D00DCD4A4041}"/>
                  </a:ext>
                </a:extLst>
              </p:cNvPr>
              <p:cNvSpPr txBox="1">
                <a:spLocks noRot="1" noChangeAspect="1" noMove="1" noResize="1" noEditPoints="1" noAdjustHandles="1" noChangeArrowheads="1" noChangeShapeType="1" noTextEdit="1"/>
              </p:cNvSpPr>
              <p:nvPr/>
            </p:nvSpPr>
            <p:spPr>
              <a:xfrm>
                <a:off x="6151605" y="5900351"/>
                <a:ext cx="5387546" cy="646331"/>
              </a:xfrm>
              <a:prstGeom prst="rect">
                <a:avLst/>
              </a:prstGeom>
              <a:blipFill>
                <a:blip r:embed="rId9"/>
                <a:stretch>
                  <a:fillRect l="-905" t="-5660" b="-1415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0DE068C-4807-4F54-888D-3A8297952111}"/>
              </a:ext>
            </a:extLst>
          </p:cNvPr>
          <p:cNvSpPr txBox="1"/>
          <p:nvPr/>
        </p:nvSpPr>
        <p:spPr>
          <a:xfrm>
            <a:off x="883505" y="3933767"/>
            <a:ext cx="376368" cy="369332"/>
          </a:xfrm>
          <a:prstGeom prst="rect">
            <a:avLst/>
          </a:prstGeom>
          <a:noFill/>
        </p:spPr>
        <p:txBody>
          <a:bodyPr wrap="square" rtlCol="0">
            <a:spAutoFit/>
          </a:bodyPr>
          <a:lstStyle/>
          <a:p>
            <a:r>
              <a:rPr lang="en-US"/>
              <a:t>If</a:t>
            </a:r>
          </a:p>
        </p:txBody>
      </p:sp>
      <p:sp>
        <p:nvSpPr>
          <p:cNvPr id="21" name="TextBox 20">
            <a:extLst>
              <a:ext uri="{FF2B5EF4-FFF2-40B4-BE49-F238E27FC236}">
                <a16:creationId xmlns:a16="http://schemas.microsoft.com/office/drawing/2014/main" id="{2ECBFCFE-D0EB-4730-97BB-5C033E6C9211}"/>
              </a:ext>
            </a:extLst>
          </p:cNvPr>
          <p:cNvSpPr txBox="1"/>
          <p:nvPr/>
        </p:nvSpPr>
        <p:spPr>
          <a:xfrm>
            <a:off x="4136031" y="3894995"/>
            <a:ext cx="442147" cy="369332"/>
          </a:xfrm>
          <a:prstGeom prst="rect">
            <a:avLst/>
          </a:prstGeom>
          <a:noFill/>
        </p:spPr>
        <p:txBody>
          <a:bodyPr wrap="square" rtlCol="0">
            <a:spAutoFit/>
          </a:bodyPr>
          <a:lstStyle/>
          <a:p>
            <a:r>
              <a:rPr lang="en-US"/>
              <a:t>or</a:t>
            </a:r>
          </a:p>
        </p:txBody>
      </p:sp>
      <p:sp>
        <p:nvSpPr>
          <p:cNvPr id="4" name="Date Placeholder 3">
            <a:extLst>
              <a:ext uri="{FF2B5EF4-FFF2-40B4-BE49-F238E27FC236}">
                <a16:creationId xmlns:a16="http://schemas.microsoft.com/office/drawing/2014/main" id="{C4346C98-0648-48F0-AE94-2D79A2CB3B42}"/>
              </a:ext>
            </a:extLst>
          </p:cNvPr>
          <p:cNvSpPr>
            <a:spLocks noGrp="1"/>
          </p:cNvSpPr>
          <p:nvPr>
            <p:ph type="dt" sz="half" idx="10"/>
          </p:nvPr>
        </p:nvSpPr>
        <p:spPr/>
        <p:txBody>
          <a:bodyPr/>
          <a:lstStyle/>
          <a:p>
            <a:fld id="{E1DF39AB-BF59-4E73-84A0-E80F8C088E8C}" type="datetime12">
              <a:rPr lang="en-US" smtClean="0"/>
              <a:t>9:43 AM</a:t>
            </a:fld>
            <a:endParaRPr lang="en-US"/>
          </a:p>
        </p:txBody>
      </p:sp>
    </p:spTree>
    <p:extLst>
      <p:ext uri="{BB962C8B-B14F-4D97-AF65-F5344CB8AC3E}">
        <p14:creationId xmlns:p14="http://schemas.microsoft.com/office/powerpoint/2010/main" val="1987897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4102"/>
                                        </p:tgtEl>
                                        <p:attrNameLst>
                                          <p:attrName>style.visibility</p:attrName>
                                        </p:attrNameLst>
                                      </p:cBhvr>
                                      <p:to>
                                        <p:strVal val="visible"/>
                                      </p:to>
                                    </p:set>
                                    <p:animEffect transition="in" filter="fade">
                                      <p:cBhvr>
                                        <p:cTn id="26" dur="500"/>
                                        <p:tgtEl>
                                          <p:spTgt spid="410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4104"/>
                                        </p:tgtEl>
                                        <p:attrNameLst>
                                          <p:attrName>style.visibility</p:attrName>
                                        </p:attrNameLst>
                                      </p:cBhvr>
                                      <p:to>
                                        <p:strVal val="visible"/>
                                      </p:to>
                                    </p:set>
                                    <p:animEffect transition="in" filter="fade">
                                      <p:cBhvr>
                                        <p:cTn id="32" dur="500"/>
                                        <p:tgtEl>
                                          <p:spTgt spid="41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p:bldP spid="13"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907A-EEDD-4B83-A41E-11E6FBAE139A}"/>
              </a:ext>
            </a:extLst>
          </p:cNvPr>
          <p:cNvSpPr>
            <a:spLocks noGrp="1"/>
          </p:cNvSpPr>
          <p:nvPr>
            <p:ph type="title"/>
          </p:nvPr>
        </p:nvSpPr>
        <p:spPr/>
        <p:txBody>
          <a:bodyPr/>
          <a:lstStyle/>
          <a:p>
            <a:r>
              <a:rPr lang="en-US"/>
              <a:t>Star-Triangle Transformation I</a:t>
            </a:r>
          </a:p>
        </p:txBody>
      </p:sp>
      <p:pic>
        <p:nvPicPr>
          <p:cNvPr id="12" name="Content Placeholder 11">
            <a:extLst>
              <a:ext uri="{FF2B5EF4-FFF2-40B4-BE49-F238E27FC236}">
                <a16:creationId xmlns:a16="http://schemas.microsoft.com/office/drawing/2014/main" id="{3619FA94-0030-4B0E-86B0-1DB1B8F3F895}"/>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318264" y="2077979"/>
            <a:ext cx="6052556" cy="2940203"/>
          </a:xfrm>
        </p:spPr>
      </p:pic>
      <p:pic>
        <p:nvPicPr>
          <p:cNvPr id="13" name="Picture 12">
            <a:extLst>
              <a:ext uri="{FF2B5EF4-FFF2-40B4-BE49-F238E27FC236}">
                <a16:creationId xmlns:a16="http://schemas.microsoft.com/office/drawing/2014/main" id="{277CFE50-AE4F-46A4-803E-90652F013217}"/>
              </a:ext>
            </a:extLst>
          </p:cNvPr>
          <p:cNvPicPr>
            <a:picLocks noChangeAspect="1"/>
          </p:cNvPicPr>
          <p:nvPr/>
        </p:nvPicPr>
        <p:blipFill>
          <a:blip r:embed="rId4"/>
          <a:stretch>
            <a:fillRect/>
          </a:stretch>
        </p:blipFill>
        <p:spPr>
          <a:xfrm>
            <a:off x="6488201" y="5145570"/>
            <a:ext cx="4909408" cy="774583"/>
          </a:xfrm>
          <a:prstGeom prst="rect">
            <a:avLst/>
          </a:prstGeom>
        </p:spPr>
      </p:pic>
      <p:pic>
        <p:nvPicPr>
          <p:cNvPr id="5122" name="Picture 2" descr="https://latex2png.com/pngs/393d8804fcee4014c5a95f65ca5dbcef.png">
            <a:extLst>
              <a:ext uri="{FF2B5EF4-FFF2-40B4-BE49-F238E27FC236}">
                <a16:creationId xmlns:a16="http://schemas.microsoft.com/office/drawing/2014/main" id="{FD86055D-CA9F-4F09-8238-D7B869FCA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727" y="6090589"/>
            <a:ext cx="7163587" cy="732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376172A-64FC-4279-9C2B-20E580D5F512}"/>
              </a:ext>
            </a:extLst>
          </p:cNvPr>
          <p:cNvPicPr>
            <a:picLocks noChangeAspect="1"/>
          </p:cNvPicPr>
          <p:nvPr/>
        </p:nvPicPr>
        <p:blipFill>
          <a:blip r:embed="rId6"/>
          <a:stretch>
            <a:fillRect/>
          </a:stretch>
        </p:blipFill>
        <p:spPr>
          <a:xfrm>
            <a:off x="6488201" y="4180290"/>
            <a:ext cx="4563419" cy="83789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8E46D20-0452-4D1E-8A64-3025D0B7CF94}"/>
                  </a:ext>
                </a:extLst>
              </p:cNvPr>
              <p:cNvSpPr txBox="1"/>
              <p:nvPr/>
            </p:nvSpPr>
            <p:spPr>
              <a:xfrm>
                <a:off x="6725848" y="1660171"/>
                <a:ext cx="4822225" cy="646331"/>
              </a:xfrm>
              <a:prstGeom prst="rect">
                <a:avLst/>
              </a:prstGeom>
              <a:noFill/>
            </p:spPr>
            <p:txBody>
              <a:bodyPr wrap="square" rtlCol="0">
                <a:spAutoFit/>
              </a:bodyPr>
              <a:lstStyle/>
              <a:p>
                <a:r>
                  <a:rPr lang="en-US"/>
                  <a:t>Observation: The honeycomb is a </a:t>
                </a:r>
                <a:r>
                  <a:rPr lang="en-US" i="1"/>
                  <a:t>bipartite </a:t>
                </a:r>
                <a:r>
                  <a:rPr lang="en-US"/>
                  <a:t>lattice.</a:t>
                </a:r>
              </a:p>
              <a:p>
                <a:r>
                  <a:rPr lang="en-US"/>
                  <a:t>Red spins: Sub-lattice </a:t>
                </a:r>
                <a14:m>
                  <m:oMath xmlns:m="http://schemas.openxmlformats.org/officeDocument/2006/math">
                    <m:r>
                      <a:rPr lang="en-US" b="0" i="1" smtClean="0">
                        <a:latin typeface="Cambria Math" panose="02040503050406030204" pitchFamily="18" charset="0"/>
                      </a:rPr>
                      <m:t>𝐴</m:t>
                    </m:r>
                  </m:oMath>
                </a14:m>
                <a:r>
                  <a:rPr lang="en-US"/>
                  <a:t>; Blue spins: Sub-lattice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endParaRPr lang="en-US"/>
              </a:p>
            </p:txBody>
          </p:sp>
        </mc:Choice>
        <mc:Fallback xmlns="">
          <p:sp>
            <p:nvSpPr>
              <p:cNvPr id="3" name="TextBox 2">
                <a:extLst>
                  <a:ext uri="{FF2B5EF4-FFF2-40B4-BE49-F238E27FC236}">
                    <a16:creationId xmlns:a16="http://schemas.microsoft.com/office/drawing/2014/main" id="{78E46D20-0452-4D1E-8A64-3025D0B7CF94}"/>
                  </a:ext>
                </a:extLst>
              </p:cNvPr>
              <p:cNvSpPr txBox="1">
                <a:spLocks noRot="1" noChangeAspect="1" noMove="1" noResize="1" noEditPoints="1" noAdjustHandles="1" noChangeArrowheads="1" noChangeShapeType="1" noTextEdit="1"/>
              </p:cNvSpPr>
              <p:nvPr/>
            </p:nvSpPr>
            <p:spPr>
              <a:xfrm>
                <a:off x="6725848" y="1660171"/>
                <a:ext cx="4822225" cy="646331"/>
              </a:xfrm>
              <a:prstGeom prst="rect">
                <a:avLst/>
              </a:prstGeom>
              <a:blipFill>
                <a:blip r:embed="rId7"/>
                <a:stretch>
                  <a:fillRect l="-1011" t="-4717" r="-1138"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0FEE4B-333A-442C-B515-2A66F0C4D656}"/>
                  </a:ext>
                </a:extLst>
              </p:cNvPr>
              <p:cNvSpPr txBox="1"/>
              <p:nvPr/>
            </p:nvSpPr>
            <p:spPr>
              <a:xfrm>
                <a:off x="548390" y="6047542"/>
                <a:ext cx="4055073" cy="646331"/>
              </a:xfrm>
              <a:prstGeom prst="rect">
                <a:avLst/>
              </a:prstGeom>
              <a:noFill/>
            </p:spPr>
            <p:txBody>
              <a:bodyPr wrap="square" rtlCol="0">
                <a:spAutoFit/>
              </a:bodyPr>
              <a:lstStyle/>
              <a:p>
                <a:r>
                  <a:rPr lang="en-US"/>
                  <a:t>Advantage: spin-states of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oMath>
                </a14:m>
                <a:r>
                  <a:rPr lang="en-US"/>
                  <a:t> can be summed over independently</a:t>
                </a:r>
              </a:p>
            </p:txBody>
          </p:sp>
        </mc:Choice>
        <mc:Fallback xmlns="">
          <p:sp>
            <p:nvSpPr>
              <p:cNvPr id="5" name="TextBox 4">
                <a:extLst>
                  <a:ext uri="{FF2B5EF4-FFF2-40B4-BE49-F238E27FC236}">
                    <a16:creationId xmlns:a16="http://schemas.microsoft.com/office/drawing/2014/main" id="{E20FEE4B-333A-442C-B515-2A66F0C4D656}"/>
                  </a:ext>
                </a:extLst>
              </p:cNvPr>
              <p:cNvSpPr txBox="1">
                <a:spLocks noRot="1" noChangeAspect="1" noMove="1" noResize="1" noEditPoints="1" noAdjustHandles="1" noChangeArrowheads="1" noChangeShapeType="1" noTextEdit="1"/>
              </p:cNvSpPr>
              <p:nvPr/>
            </p:nvSpPr>
            <p:spPr>
              <a:xfrm>
                <a:off x="548390" y="6047542"/>
                <a:ext cx="4055073" cy="646331"/>
              </a:xfrm>
              <a:prstGeom prst="rect">
                <a:avLst/>
              </a:prstGeom>
              <a:blipFill>
                <a:blip r:embed="rId8"/>
                <a:stretch>
                  <a:fillRect l="-1353" t="-4717" b="-14151"/>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F1BFF11-E187-B998-4531-1797ECA642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49521" y="2422190"/>
            <a:ext cx="1364649" cy="8281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5E5FEA-874D-0292-7CBB-F2B4C8C96B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8544" y="3470385"/>
            <a:ext cx="3756831" cy="398729"/>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89E64C33-E84B-4A50-A7A5-A64CB3D78DAC}"/>
              </a:ext>
            </a:extLst>
          </p:cNvPr>
          <p:cNvSpPr>
            <a:spLocks noGrp="1"/>
          </p:cNvSpPr>
          <p:nvPr>
            <p:ph type="dt" sz="half" idx="10"/>
          </p:nvPr>
        </p:nvSpPr>
        <p:spPr/>
        <p:txBody>
          <a:bodyPr/>
          <a:lstStyle/>
          <a:p>
            <a:fld id="{42DA62C7-F045-4ED5-BBC0-8382BBE2810D}" type="datetime12">
              <a:rPr lang="en-US" smtClean="0"/>
              <a:t>9:43 AM</a:t>
            </a:fld>
            <a:endParaRPr lang="en-US"/>
          </a:p>
        </p:txBody>
      </p:sp>
    </p:spTree>
    <p:extLst>
      <p:ext uri="{BB962C8B-B14F-4D97-AF65-F5344CB8AC3E}">
        <p14:creationId xmlns:p14="http://schemas.microsoft.com/office/powerpoint/2010/main" val="2222956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22"/>
                                        </p:tgtEl>
                                        <p:attrNameLst>
                                          <p:attrName>style.visibility</p:attrName>
                                        </p:attrNameLst>
                                      </p:cBhvr>
                                      <p:to>
                                        <p:strVal val="visible"/>
                                      </p:to>
                                    </p:set>
                                    <p:animEffect transition="in" filter="fade">
                                      <p:cBhvr>
                                        <p:cTn id="4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907A-EEDD-4B83-A41E-11E6FBAE139A}"/>
              </a:ext>
            </a:extLst>
          </p:cNvPr>
          <p:cNvSpPr>
            <a:spLocks noGrp="1"/>
          </p:cNvSpPr>
          <p:nvPr>
            <p:ph type="title"/>
          </p:nvPr>
        </p:nvSpPr>
        <p:spPr/>
        <p:txBody>
          <a:bodyPr/>
          <a:lstStyle/>
          <a:p>
            <a:r>
              <a:rPr lang="en-US"/>
              <a:t>Star-Triangle Transformation II</a:t>
            </a:r>
          </a:p>
        </p:txBody>
      </p:sp>
      <p:pic>
        <p:nvPicPr>
          <p:cNvPr id="8" name="Content Placeholder 4">
            <a:extLst>
              <a:ext uri="{FF2B5EF4-FFF2-40B4-BE49-F238E27FC236}">
                <a16:creationId xmlns:a16="http://schemas.microsoft.com/office/drawing/2014/main" id="{669D5C8D-28B0-4CDB-AF70-CE60B0DEC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834" y="2091376"/>
            <a:ext cx="2118364" cy="2593853"/>
          </a:xfrm>
          <a:prstGeom prst="rect">
            <a:avLst/>
          </a:prstGeom>
        </p:spPr>
      </p:pic>
      <p:pic>
        <p:nvPicPr>
          <p:cNvPr id="6146" name="Picture 2" descr="https://latex2png.com/pngs/1b911caebd630ddef745363ee22478da.png">
            <a:extLst>
              <a:ext uri="{FF2B5EF4-FFF2-40B4-BE49-F238E27FC236}">
                <a16:creationId xmlns:a16="http://schemas.microsoft.com/office/drawing/2014/main" id="{7601EC98-B5F7-4162-B3B8-826084820C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2"/>
          <a:stretch/>
        </p:blipFill>
        <p:spPr bwMode="auto">
          <a:xfrm>
            <a:off x="3576592" y="2505459"/>
            <a:ext cx="8014043" cy="63839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atex2png.com/pngs/2765707c44d5a384f5a6621a29d04d29.png">
            <a:extLst>
              <a:ext uri="{FF2B5EF4-FFF2-40B4-BE49-F238E27FC236}">
                <a16:creationId xmlns:a16="http://schemas.microsoft.com/office/drawing/2014/main" id="{1881A2AD-6798-4CE2-9ADA-0CA21AEE75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44"/>
          <a:stretch/>
        </p:blipFill>
        <p:spPr bwMode="auto">
          <a:xfrm>
            <a:off x="893805" y="5930100"/>
            <a:ext cx="6934200" cy="75579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latex2png.com/pngs/a40c7e7ec6d0908cf8da213c969e700d.png">
            <a:extLst>
              <a:ext uri="{FF2B5EF4-FFF2-40B4-BE49-F238E27FC236}">
                <a16:creationId xmlns:a16="http://schemas.microsoft.com/office/drawing/2014/main" id="{AC6C35AC-9D3C-45B8-9E35-CBA0902B08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78"/>
          <a:stretch/>
        </p:blipFill>
        <p:spPr bwMode="auto">
          <a:xfrm>
            <a:off x="893805" y="4766624"/>
            <a:ext cx="3824786" cy="75017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latex2png.com/pngs/4e9df053250ebff92e9841d9ecf889ed.png">
            <a:extLst>
              <a:ext uri="{FF2B5EF4-FFF2-40B4-BE49-F238E27FC236}">
                <a16:creationId xmlns:a16="http://schemas.microsoft.com/office/drawing/2014/main" id="{461DD044-2E75-4910-99DF-720377E254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537"/>
          <a:stretch/>
        </p:blipFill>
        <p:spPr bwMode="auto">
          <a:xfrm>
            <a:off x="4858977" y="4681821"/>
            <a:ext cx="2969028" cy="9197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223F3C-21E2-47AF-8E1F-122E07576475}"/>
                  </a:ext>
                </a:extLst>
              </p:cNvPr>
              <p:cNvSpPr txBox="1"/>
              <p:nvPr/>
            </p:nvSpPr>
            <p:spPr>
              <a:xfrm>
                <a:off x="3490123" y="3613145"/>
                <a:ext cx="8014043" cy="690958"/>
              </a:xfrm>
              <a:prstGeom prst="rect">
                <a:avLst/>
              </a:prstGeom>
              <a:noFill/>
            </p:spPr>
            <p:txBody>
              <a:bodyPr wrap="square" rtlCol="0">
                <a:spAutoFit/>
              </a:bodyPr>
              <a:lstStyle/>
              <a:p>
                <a:r>
                  <a:rPr lang="en-US"/>
                  <a:t>Physical meaning: Replace interactions of spin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𝜎</m:t>
                        </m:r>
                      </m:e>
                      <m:sub>
                        <m:r>
                          <a:rPr lang="en-US" b="0" i="1" smtClean="0">
                            <a:solidFill>
                              <a:srgbClr val="0070C0"/>
                            </a:solidFill>
                            <a:latin typeface="Cambria Math" panose="02040503050406030204" pitchFamily="18" charset="0"/>
                          </a:rPr>
                          <m:t>𝑖</m:t>
                        </m:r>
                      </m:sub>
                    </m:sSub>
                  </m:oMath>
                </a14:m>
                <a:r>
                  <a:rPr lang="en-US"/>
                  <a:t> with neighboring spins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𝜎</m:t>
                        </m:r>
                      </m:e>
                      <m:sub>
                        <m:r>
                          <a:rPr lang="en-US" b="0" i="1" smtClean="0">
                            <a:solidFill>
                              <a:srgbClr val="FF0000"/>
                            </a:solidFill>
                            <a:latin typeface="Cambria Math" panose="02040503050406030204" pitchFamily="18" charset="0"/>
                          </a:rPr>
                          <m:t>𝑗</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𝜎</m:t>
                        </m:r>
                      </m:e>
                      <m:sub>
                        <m:r>
                          <a:rPr lang="en-US" b="0" i="1" smtClean="0">
                            <a:solidFill>
                              <a:srgbClr val="FF0000"/>
                            </a:solidFill>
                            <a:latin typeface="Cambria Math" panose="02040503050406030204" pitchFamily="18" charset="0"/>
                          </a:rPr>
                          <m:t>𝑘</m:t>
                        </m:r>
                      </m:sub>
                    </m:sSub>
                  </m:oMath>
                </a14:m>
                <a:r>
                  <a:rPr lang="en-US">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𝜎</m:t>
                        </m:r>
                      </m:e>
                      <m:sub>
                        <m:r>
                          <a:rPr lang="en-US" b="0" i="1" smtClean="0">
                            <a:solidFill>
                              <a:srgbClr val="FF0000"/>
                            </a:solidFill>
                            <a:latin typeface="Cambria Math" panose="02040503050406030204" pitchFamily="18" charset="0"/>
                          </a:rPr>
                          <m:t>𝑙</m:t>
                        </m:r>
                      </m:sub>
                    </m:sSub>
                  </m:oMath>
                </a14:m>
                <a:r>
                  <a:rPr lang="en-US"/>
                  <a:t> by interactions among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𝜎</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𝜎</m:t>
                        </m:r>
                      </m:e>
                      <m:sub>
                        <m:r>
                          <a:rPr lang="en-US" i="1">
                            <a:solidFill>
                              <a:srgbClr val="FF0000"/>
                            </a:solidFill>
                            <a:latin typeface="Cambria Math" panose="02040503050406030204" pitchFamily="18" charset="0"/>
                          </a:rPr>
                          <m:t>𝑘</m:t>
                        </m:r>
                      </m:sub>
                    </m:sSub>
                  </m:oMath>
                </a14:m>
                <a:r>
                  <a:rPr lang="en-US">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𝜎</m:t>
                        </m:r>
                      </m:e>
                      <m:sub>
                        <m:r>
                          <a:rPr lang="en-US" i="1">
                            <a:solidFill>
                              <a:srgbClr val="FF0000"/>
                            </a:solidFill>
                            <a:latin typeface="Cambria Math" panose="02040503050406030204" pitchFamily="18" charset="0"/>
                          </a:rPr>
                          <m:t>𝑙</m:t>
                        </m:r>
                      </m:sub>
                    </m:sSub>
                  </m:oMath>
                </a14:m>
                <a:r>
                  <a:rPr lang="en-US"/>
                  <a:t> themselves.</a:t>
                </a:r>
              </a:p>
            </p:txBody>
          </p:sp>
        </mc:Choice>
        <mc:Fallback xmlns="">
          <p:sp>
            <p:nvSpPr>
              <p:cNvPr id="9" name="TextBox 8">
                <a:extLst>
                  <a:ext uri="{FF2B5EF4-FFF2-40B4-BE49-F238E27FC236}">
                    <a16:creationId xmlns:a16="http://schemas.microsoft.com/office/drawing/2014/main" id="{9E223F3C-21E2-47AF-8E1F-122E07576475}"/>
                  </a:ext>
                </a:extLst>
              </p:cNvPr>
              <p:cNvSpPr txBox="1">
                <a:spLocks noRot="1" noChangeAspect="1" noMove="1" noResize="1" noEditPoints="1" noAdjustHandles="1" noChangeArrowheads="1" noChangeShapeType="1" noTextEdit="1"/>
              </p:cNvSpPr>
              <p:nvPr/>
            </p:nvSpPr>
            <p:spPr>
              <a:xfrm>
                <a:off x="3490123" y="3613145"/>
                <a:ext cx="8014043" cy="690958"/>
              </a:xfrm>
              <a:prstGeom prst="rect">
                <a:avLst/>
              </a:prstGeom>
              <a:blipFill>
                <a:blip r:embed="rId7"/>
                <a:stretch>
                  <a:fillRect l="-685" t="-4425" r="-989" b="-1061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541D481-9F66-4EBD-979E-E52DD0B70C43}"/>
              </a:ext>
            </a:extLst>
          </p:cNvPr>
          <p:cNvSpPr txBox="1"/>
          <p:nvPr/>
        </p:nvSpPr>
        <p:spPr>
          <a:xfrm>
            <a:off x="3483916" y="1872563"/>
            <a:ext cx="1282385" cy="369332"/>
          </a:xfrm>
          <a:prstGeom prst="rect">
            <a:avLst/>
          </a:prstGeom>
          <a:noFill/>
        </p:spPr>
        <p:txBody>
          <a:bodyPr wrap="square" rtlCol="0">
            <a:spAutoFit/>
          </a:bodyPr>
          <a:lstStyle/>
          <a:p>
            <a:r>
              <a:rPr lang="en-US"/>
              <a:t>Main Idea: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D75BB8-05DA-4336-9528-43B05C5B28B5}"/>
                  </a:ext>
                </a:extLst>
              </p:cNvPr>
              <p:cNvSpPr txBox="1"/>
              <p:nvPr/>
            </p:nvSpPr>
            <p:spPr>
              <a:xfrm>
                <a:off x="8272849" y="5930100"/>
                <a:ext cx="3694670" cy="369332"/>
              </a:xfrm>
              <a:prstGeom prst="rect">
                <a:avLst/>
              </a:prstGeom>
              <a:noFill/>
            </p:spPr>
            <p:txBody>
              <a:bodyPr wrap="square" rtlCol="0">
                <a:spAutoFit/>
              </a:bodyPr>
              <a:lstStyle/>
              <a:p>
                <a:r>
                  <a:rPr lang="en-US"/>
                  <a:t>This is the </a:t>
                </a:r>
                <a14:m>
                  <m:oMath xmlns:m="http://schemas.openxmlformats.org/officeDocument/2006/math">
                    <m:r>
                      <a:rPr lang="en-US" b="0" i="1" smtClean="0">
                        <a:latin typeface="Cambria Math" panose="02040503050406030204" pitchFamily="18" charset="0"/>
                      </a:rPr>
                      <m:t>𝑍</m:t>
                    </m:r>
                  </m:oMath>
                </a14:m>
                <a:r>
                  <a:rPr lang="en-US"/>
                  <a:t> of a triangular lattice!</a:t>
                </a:r>
              </a:p>
            </p:txBody>
          </p:sp>
        </mc:Choice>
        <mc:Fallback xmlns="">
          <p:sp>
            <p:nvSpPr>
              <p:cNvPr id="4" name="TextBox 3">
                <a:extLst>
                  <a:ext uri="{FF2B5EF4-FFF2-40B4-BE49-F238E27FC236}">
                    <a16:creationId xmlns:a16="http://schemas.microsoft.com/office/drawing/2014/main" id="{09D75BB8-05DA-4336-9528-43B05C5B28B5}"/>
                  </a:ext>
                </a:extLst>
              </p:cNvPr>
              <p:cNvSpPr txBox="1">
                <a:spLocks noRot="1" noChangeAspect="1" noMove="1" noResize="1" noEditPoints="1" noAdjustHandles="1" noChangeArrowheads="1" noChangeShapeType="1" noTextEdit="1"/>
              </p:cNvSpPr>
              <p:nvPr/>
            </p:nvSpPr>
            <p:spPr>
              <a:xfrm>
                <a:off x="8272849" y="5930100"/>
                <a:ext cx="3694670" cy="369332"/>
              </a:xfrm>
              <a:prstGeom prst="rect">
                <a:avLst/>
              </a:prstGeom>
              <a:blipFill>
                <a:blip r:embed="rId8"/>
                <a:stretch>
                  <a:fillRect l="-1320" t="-10000" b="-26667"/>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91E89C26-3A6F-4FED-A6B3-79446AF53A37}"/>
              </a:ext>
            </a:extLst>
          </p:cNvPr>
          <p:cNvSpPr>
            <a:spLocks noGrp="1"/>
          </p:cNvSpPr>
          <p:nvPr>
            <p:ph type="dt" sz="half" idx="10"/>
          </p:nvPr>
        </p:nvSpPr>
        <p:spPr/>
        <p:txBody>
          <a:bodyPr/>
          <a:lstStyle/>
          <a:p>
            <a:fld id="{7841DA97-4B9D-453C-9B97-81B441C3F27E}" type="datetime12">
              <a:rPr lang="en-US" smtClean="0"/>
              <a:t>9:43 AM</a:t>
            </a:fld>
            <a:endParaRPr lang="en-US"/>
          </a:p>
        </p:txBody>
      </p:sp>
    </p:spTree>
    <p:extLst>
      <p:ext uri="{BB962C8B-B14F-4D97-AF65-F5344CB8AC3E}">
        <p14:creationId xmlns:p14="http://schemas.microsoft.com/office/powerpoint/2010/main" val="7386785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4"/>
                                        </p:tgtEl>
                                        <p:attrNameLst>
                                          <p:attrName>style.visibility</p:attrName>
                                        </p:attrNameLst>
                                      </p:cBhvr>
                                      <p:to>
                                        <p:strVal val="visible"/>
                                      </p:to>
                                    </p:set>
                                    <p:animEffect transition="in" filter="fade">
                                      <p:cBhvr>
                                        <p:cTn id="22" dur="500"/>
                                        <p:tgtEl>
                                          <p:spTgt spid="6154"/>
                                        </p:tgtEl>
                                      </p:cBhvr>
                                    </p:animEffect>
                                  </p:childTnLst>
                                </p:cTn>
                              </p:par>
                              <p:par>
                                <p:cTn id="23" presetID="10" presetClass="entr" presetSubtype="0" fill="hold" nodeType="withEffect">
                                  <p:stCondLst>
                                    <p:cond delay="0"/>
                                  </p:stCondLst>
                                  <p:childTnLst>
                                    <p:set>
                                      <p:cBhvr>
                                        <p:cTn id="24" dur="1" fill="hold">
                                          <p:stCondLst>
                                            <p:cond delay="0"/>
                                          </p:stCondLst>
                                        </p:cTn>
                                        <p:tgtEl>
                                          <p:spTgt spid="6156"/>
                                        </p:tgtEl>
                                        <p:attrNameLst>
                                          <p:attrName>style.visibility</p:attrName>
                                        </p:attrNameLst>
                                      </p:cBhvr>
                                      <p:to>
                                        <p:strVal val="visible"/>
                                      </p:to>
                                    </p:set>
                                    <p:animEffect transition="in" filter="fade">
                                      <p:cBhvr>
                                        <p:cTn id="25" dur="500"/>
                                        <p:tgtEl>
                                          <p:spTgt spid="6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50"/>
                                        </p:tgtEl>
                                        <p:attrNameLst>
                                          <p:attrName>style.visibility</p:attrName>
                                        </p:attrNameLst>
                                      </p:cBhvr>
                                      <p:to>
                                        <p:strVal val="visible"/>
                                      </p:to>
                                    </p:set>
                                    <p:animEffect transition="in" filter="fade">
                                      <p:cBhvr>
                                        <p:cTn id="30" dur="500"/>
                                        <p:tgtEl>
                                          <p:spTgt spid="615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6D0AD8-1D28-4FCD-9349-F6394CF18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639" y="232694"/>
            <a:ext cx="5156635" cy="3586848"/>
          </a:xfrm>
          <a:prstGeom prst="rect">
            <a:avLst/>
          </a:prstGeom>
        </p:spPr>
      </p:pic>
      <p:sp>
        <p:nvSpPr>
          <p:cNvPr id="2" name="Title 1">
            <a:extLst>
              <a:ext uri="{FF2B5EF4-FFF2-40B4-BE49-F238E27FC236}">
                <a16:creationId xmlns:a16="http://schemas.microsoft.com/office/drawing/2014/main" id="{0937907A-EEDD-4B83-A41E-11E6FBAE139A}"/>
              </a:ext>
            </a:extLst>
          </p:cNvPr>
          <p:cNvSpPr>
            <a:spLocks noGrp="1"/>
          </p:cNvSpPr>
          <p:nvPr>
            <p:ph type="title"/>
          </p:nvPr>
        </p:nvSpPr>
        <p:spPr/>
        <p:txBody>
          <a:bodyPr/>
          <a:lstStyle/>
          <a:p>
            <a:r>
              <a:rPr lang="en-US"/>
              <a:t>The Critical Point</a:t>
            </a:r>
          </a:p>
        </p:txBody>
      </p:sp>
      <p:pic>
        <p:nvPicPr>
          <p:cNvPr id="6156" name="Picture 12" descr="https://latex2png.com/pngs/4e9df053250ebff92e9841d9ecf889ed.png">
            <a:extLst>
              <a:ext uri="{FF2B5EF4-FFF2-40B4-BE49-F238E27FC236}">
                <a16:creationId xmlns:a16="http://schemas.microsoft.com/office/drawing/2014/main" id="{461DD044-2E75-4910-99DF-720377E254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41"/>
          <a:stretch/>
        </p:blipFill>
        <p:spPr bwMode="auto">
          <a:xfrm>
            <a:off x="3776115" y="2273487"/>
            <a:ext cx="2468983" cy="77443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latex2png.com/pngs/aad79d526521fe575f15669ab6b7ad98.png">
            <a:extLst>
              <a:ext uri="{FF2B5EF4-FFF2-40B4-BE49-F238E27FC236}">
                <a16:creationId xmlns:a16="http://schemas.microsoft.com/office/drawing/2014/main" id="{478A57DF-B6AF-4115-A7F5-84F58C2C81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390"/>
          <a:stretch/>
        </p:blipFill>
        <p:spPr bwMode="auto">
          <a:xfrm>
            <a:off x="3850434" y="3347135"/>
            <a:ext cx="3146983" cy="6048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atex2png.com/pngs/6c944615596b8d599c39a590207a805a.png">
            <a:extLst>
              <a:ext uri="{FF2B5EF4-FFF2-40B4-BE49-F238E27FC236}">
                <a16:creationId xmlns:a16="http://schemas.microsoft.com/office/drawing/2014/main" id="{3D54FBE8-5FDB-4A31-9BF9-99FE99442A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r="2632"/>
          <a:stretch/>
        </p:blipFill>
        <p:spPr bwMode="auto">
          <a:xfrm>
            <a:off x="4017249" y="4194036"/>
            <a:ext cx="2813351" cy="5664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330D36-B45D-4792-8318-479D3762F50A}"/>
              </a:ext>
            </a:extLst>
          </p:cNvPr>
          <p:cNvSpPr txBox="1"/>
          <p:nvPr/>
        </p:nvSpPr>
        <p:spPr>
          <a:xfrm>
            <a:off x="2806198" y="3473358"/>
            <a:ext cx="1130643" cy="369332"/>
          </a:xfrm>
          <a:prstGeom prst="rect">
            <a:avLst/>
          </a:prstGeom>
          <a:noFill/>
        </p:spPr>
        <p:txBody>
          <a:bodyPr wrap="square" rtlCol="0">
            <a:spAutoFit/>
          </a:bodyPr>
          <a:lstStyle/>
          <a:p>
            <a:r>
              <a:rPr lang="en-US"/>
              <a:t>Rewrite:</a:t>
            </a:r>
          </a:p>
        </p:txBody>
      </p:sp>
      <p:sp>
        <p:nvSpPr>
          <p:cNvPr id="6" name="TextBox 5">
            <a:extLst>
              <a:ext uri="{FF2B5EF4-FFF2-40B4-BE49-F238E27FC236}">
                <a16:creationId xmlns:a16="http://schemas.microsoft.com/office/drawing/2014/main" id="{FE8CEFDB-29E4-4EF1-9052-2EAF587E2196}"/>
              </a:ext>
            </a:extLst>
          </p:cNvPr>
          <p:cNvSpPr txBox="1"/>
          <p:nvPr/>
        </p:nvSpPr>
        <p:spPr>
          <a:xfrm>
            <a:off x="676847" y="4264659"/>
            <a:ext cx="2129351" cy="369332"/>
          </a:xfrm>
          <a:prstGeom prst="rect">
            <a:avLst/>
          </a:prstGeom>
          <a:noFill/>
        </p:spPr>
        <p:txBody>
          <a:bodyPr wrap="square" rtlCol="0">
            <a:spAutoFit/>
          </a:bodyPr>
          <a:lstStyle/>
          <a:p>
            <a:r>
              <a:rPr lang="en-US"/>
              <a:t>From duality earlier:</a:t>
            </a:r>
          </a:p>
        </p:txBody>
      </p:sp>
      <p:pic>
        <p:nvPicPr>
          <p:cNvPr id="12" name="Picture 4" descr="https://latex2png.com/pngs/ac49376bffc7ae669bf50c6ee0c8d21c.png">
            <a:extLst>
              <a:ext uri="{FF2B5EF4-FFF2-40B4-BE49-F238E27FC236}">
                <a16:creationId xmlns:a16="http://schemas.microsoft.com/office/drawing/2014/main" id="{3A6B15D4-A698-4422-8FD1-B0B0D6CB6B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0075" y="5692336"/>
            <a:ext cx="2633974" cy="561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latex2png.com/pngs/b2ffd43f9145cadd4e77cd1de5ab6f2a.png">
            <a:extLst>
              <a:ext uri="{FF2B5EF4-FFF2-40B4-BE49-F238E27FC236}">
                <a16:creationId xmlns:a16="http://schemas.microsoft.com/office/drawing/2014/main" id="{575B2461-019C-4229-B5CE-5EF9FB440B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4546" y="5608420"/>
            <a:ext cx="2224626" cy="7214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A99440E-EB88-47FF-B27C-75ACB38FF714}"/>
                  </a:ext>
                </a:extLst>
              </p:cNvPr>
              <p:cNvSpPr txBox="1"/>
              <p:nvPr/>
            </p:nvSpPr>
            <p:spPr>
              <a:xfrm>
                <a:off x="525272" y="4988860"/>
                <a:ext cx="3056842" cy="369332"/>
              </a:xfrm>
              <a:prstGeom prst="rect">
                <a:avLst/>
              </a:prstGeom>
              <a:noFill/>
            </p:spPr>
            <p:txBody>
              <a:bodyPr wrap="square" rtlCol="0">
                <a:spAutoFit/>
              </a:bodyPr>
              <a:lstStyle/>
              <a:p>
                <a:r>
                  <a:rPr lang="en-US"/>
                  <a:t>Solve both and eliminate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endParaRPr lang="en-US"/>
              </a:p>
            </p:txBody>
          </p:sp>
        </mc:Choice>
        <mc:Fallback xmlns="">
          <p:sp>
            <p:nvSpPr>
              <p:cNvPr id="11" name="TextBox 10">
                <a:extLst>
                  <a:ext uri="{FF2B5EF4-FFF2-40B4-BE49-F238E27FC236}">
                    <a16:creationId xmlns:a16="http://schemas.microsoft.com/office/drawing/2014/main" id="{6A99440E-EB88-47FF-B27C-75ACB38FF714}"/>
                  </a:ext>
                </a:extLst>
              </p:cNvPr>
              <p:cNvSpPr txBox="1">
                <a:spLocks noRot="1" noChangeAspect="1" noMove="1" noResize="1" noEditPoints="1" noAdjustHandles="1" noChangeArrowheads="1" noChangeShapeType="1" noTextEdit="1"/>
              </p:cNvSpPr>
              <p:nvPr/>
            </p:nvSpPr>
            <p:spPr>
              <a:xfrm>
                <a:off x="525272" y="4988860"/>
                <a:ext cx="3056842" cy="369332"/>
              </a:xfrm>
              <a:prstGeom prst="rect">
                <a:avLst/>
              </a:prstGeom>
              <a:blipFill>
                <a:blip r:embed="rId9"/>
                <a:stretch>
                  <a:fillRect l="-159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873911-72CC-4DBC-B911-3B75DAD9F316}"/>
                  </a:ext>
                </a:extLst>
              </p:cNvPr>
              <p:cNvSpPr txBox="1"/>
              <p:nvPr/>
            </p:nvSpPr>
            <p:spPr>
              <a:xfrm>
                <a:off x="4724462" y="5816324"/>
                <a:ext cx="1767016" cy="369332"/>
              </a:xfrm>
              <a:prstGeom prst="rect">
                <a:avLst/>
              </a:prstGeom>
              <a:noFill/>
            </p:spPr>
            <p:txBody>
              <a:bodyPr wrap="square" rtlCol="0">
                <a:spAutoFit/>
              </a:bodyPr>
              <a:lstStyle/>
              <a:p>
                <a:r>
                  <a:rPr lang="en-US"/>
                  <a:t>If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endParaRPr lang="en-US"/>
              </a:p>
            </p:txBody>
          </p:sp>
        </mc:Choice>
        <mc:Fallback xmlns="">
          <p:sp>
            <p:nvSpPr>
              <p:cNvPr id="14" name="TextBox 13">
                <a:extLst>
                  <a:ext uri="{FF2B5EF4-FFF2-40B4-BE49-F238E27FC236}">
                    <a16:creationId xmlns:a16="http://schemas.microsoft.com/office/drawing/2014/main" id="{76873911-72CC-4DBC-B911-3B75DAD9F316}"/>
                  </a:ext>
                </a:extLst>
              </p:cNvPr>
              <p:cNvSpPr txBox="1">
                <a:spLocks noRot="1" noChangeAspect="1" noMove="1" noResize="1" noEditPoints="1" noAdjustHandles="1" noChangeArrowheads="1" noChangeShapeType="1" noTextEdit="1"/>
              </p:cNvSpPr>
              <p:nvPr/>
            </p:nvSpPr>
            <p:spPr>
              <a:xfrm>
                <a:off x="4724462" y="5816324"/>
                <a:ext cx="1767016" cy="369332"/>
              </a:xfrm>
              <a:prstGeom prst="rect">
                <a:avLst/>
              </a:prstGeom>
              <a:blipFill>
                <a:blip r:embed="rId10"/>
                <a:stretch>
                  <a:fillRect l="-2759" t="-8197" b="-2459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1675DB-3D10-44D4-BED4-C02A4A7B8674}"/>
              </a:ext>
            </a:extLst>
          </p:cNvPr>
          <p:cNvSpPr txBox="1"/>
          <p:nvPr/>
        </p:nvSpPr>
        <p:spPr>
          <a:xfrm>
            <a:off x="7572543" y="3941493"/>
            <a:ext cx="4036629" cy="646331"/>
          </a:xfrm>
          <a:prstGeom prst="rect">
            <a:avLst/>
          </a:prstGeom>
          <a:noFill/>
        </p:spPr>
        <p:txBody>
          <a:bodyPr wrap="square" rtlCol="0">
            <a:spAutoFit/>
          </a:bodyPr>
          <a:lstStyle/>
          <a:p>
            <a:r>
              <a:rPr lang="en-US"/>
              <a:t>The dual lattice and the S.T.T. lattice are the same lattice!</a:t>
            </a:r>
          </a:p>
        </p:txBody>
      </p:sp>
      <p:pic>
        <p:nvPicPr>
          <p:cNvPr id="8" name="Content Placeholder 4">
            <a:extLst>
              <a:ext uri="{FF2B5EF4-FFF2-40B4-BE49-F238E27FC236}">
                <a16:creationId xmlns:a16="http://schemas.microsoft.com/office/drawing/2014/main" id="{669D5C8D-28B0-4CDB-AF70-CE60B0DECE94}"/>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687834" y="2091376"/>
            <a:ext cx="2118364" cy="2593853"/>
          </a:xfrm>
          <a:prstGeom prst="rect">
            <a:avLst/>
          </a:prstGeom>
        </p:spPr>
      </p:pic>
      <p:sp>
        <p:nvSpPr>
          <p:cNvPr id="3" name="TextBox 2">
            <a:extLst>
              <a:ext uri="{FF2B5EF4-FFF2-40B4-BE49-F238E27FC236}">
                <a16:creationId xmlns:a16="http://schemas.microsoft.com/office/drawing/2014/main" id="{28751515-25D3-3DB8-70FD-6A608BEFD723}"/>
              </a:ext>
            </a:extLst>
          </p:cNvPr>
          <p:cNvSpPr txBox="1"/>
          <p:nvPr/>
        </p:nvSpPr>
        <p:spPr>
          <a:xfrm>
            <a:off x="2389555" y="4276912"/>
            <a:ext cx="1460879" cy="369332"/>
          </a:xfrm>
          <a:prstGeom prst="rect">
            <a:avLst/>
          </a:prstGeom>
          <a:noFill/>
        </p:spPr>
        <p:txBody>
          <a:bodyPr wrap="square" rtlCol="0">
            <a:spAutoFit/>
          </a:bodyPr>
          <a:lstStyle/>
          <a:p>
            <a:r>
              <a:rPr lang="en-US"/>
              <a:t>From duality: </a:t>
            </a:r>
          </a:p>
        </p:txBody>
      </p:sp>
      <p:pic>
        <p:nvPicPr>
          <p:cNvPr id="2050" name="Picture 2">
            <a:extLst>
              <a:ext uri="{FF2B5EF4-FFF2-40B4-BE49-F238E27FC236}">
                <a16:creationId xmlns:a16="http://schemas.microsoft.com/office/drawing/2014/main" id="{02C04310-47CF-518B-B225-70F4724AB609}"/>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3582114" y="4930610"/>
            <a:ext cx="3683619" cy="524724"/>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E144C9DB-0BC4-48D1-B6CC-2D05D93B4655}"/>
              </a:ext>
            </a:extLst>
          </p:cNvPr>
          <p:cNvSpPr>
            <a:spLocks noGrp="1"/>
          </p:cNvSpPr>
          <p:nvPr>
            <p:ph type="dt" sz="half" idx="10"/>
          </p:nvPr>
        </p:nvSpPr>
        <p:spPr/>
        <p:txBody>
          <a:bodyPr/>
          <a:lstStyle/>
          <a:p>
            <a:fld id="{C6C12FAA-5C23-4075-AA51-7DBF2967CB57}" type="datetime12">
              <a:rPr lang="en-US" smtClean="0"/>
              <a:t>9:43 AM</a:t>
            </a:fld>
            <a:endParaRPr lang="en-US"/>
          </a:p>
        </p:txBody>
      </p:sp>
    </p:spTree>
    <p:extLst>
      <p:ext uri="{BB962C8B-B14F-4D97-AF65-F5344CB8AC3E}">
        <p14:creationId xmlns:p14="http://schemas.microsoft.com/office/powerpoint/2010/main" val="35250479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6"/>
                                        </p:tgtEl>
                                        <p:attrNameLst>
                                          <p:attrName>style.visibility</p:attrName>
                                        </p:attrNameLst>
                                      </p:cBhvr>
                                      <p:to>
                                        <p:strVal val="visible"/>
                                      </p:to>
                                    </p:set>
                                    <p:animEffect transition="in" filter="fade">
                                      <p:cBhvr>
                                        <p:cTn id="7" dur="500"/>
                                        <p:tgtEl>
                                          <p:spTgt spid="6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170"/>
                                        </p:tgtEl>
                                        <p:attrNameLst>
                                          <p:attrName>style.visibility</p:attrName>
                                        </p:attrNameLst>
                                      </p:cBhvr>
                                      <p:to>
                                        <p:strVal val="visible"/>
                                      </p:to>
                                    </p:set>
                                    <p:animEffect transition="in" filter="fade">
                                      <p:cBhvr>
                                        <p:cTn id="15" dur="500"/>
                                        <p:tgtEl>
                                          <p:spTgt spid="71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1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537F-846D-BBCE-A76F-2D7F789938D7}"/>
              </a:ext>
            </a:extLst>
          </p:cNvPr>
          <p:cNvSpPr>
            <a:spLocks noGrp="1"/>
          </p:cNvSpPr>
          <p:nvPr>
            <p:ph type="title"/>
          </p:nvPr>
        </p:nvSpPr>
        <p:spPr/>
        <p:txBody>
          <a:bodyPr/>
          <a:lstStyle/>
          <a:p>
            <a:r>
              <a:rPr lang="en-US"/>
              <a:t>The transformation to a brick lattice</a:t>
            </a:r>
          </a:p>
        </p:txBody>
      </p:sp>
      <p:pic>
        <p:nvPicPr>
          <p:cNvPr id="4" name="Picture 4" descr="Shape, arrow&#10;&#10;Description automatically generated">
            <a:extLst>
              <a:ext uri="{FF2B5EF4-FFF2-40B4-BE49-F238E27FC236}">
                <a16:creationId xmlns:a16="http://schemas.microsoft.com/office/drawing/2014/main" id="{D6B0E381-256C-1973-5DAB-2295CF9D8AD4}"/>
              </a:ext>
            </a:extLst>
          </p:cNvPr>
          <p:cNvPicPr>
            <a:picLocks noGrp="1" noChangeAspect="1"/>
          </p:cNvPicPr>
          <p:nvPr>
            <p:ph idx="1"/>
          </p:nvPr>
        </p:nvPicPr>
        <p:blipFill>
          <a:blip r:embed="rId3"/>
          <a:stretch>
            <a:fillRect/>
          </a:stretch>
        </p:blipFill>
        <p:spPr>
          <a:xfrm>
            <a:off x="838200" y="1690688"/>
            <a:ext cx="10211570" cy="3683960"/>
          </a:xfrm>
        </p:spPr>
      </p:pic>
      <p:sp>
        <p:nvSpPr>
          <p:cNvPr id="5" name="TextBox 4"/>
          <p:cNvSpPr txBox="1"/>
          <p:nvPr/>
        </p:nvSpPr>
        <p:spPr>
          <a:xfrm>
            <a:off x="1008647" y="2164112"/>
            <a:ext cx="814137" cy="400110"/>
          </a:xfrm>
          <a:prstGeom prst="rect">
            <a:avLst/>
          </a:prstGeom>
          <a:noFill/>
        </p:spPr>
        <p:txBody>
          <a:bodyPr wrap="square" rtlCol="0">
            <a:spAutoFit/>
          </a:bodyPr>
          <a:lstStyle/>
          <a:p>
            <a:pPr algn="ctr"/>
            <a:r>
              <a:rPr lang="en-SG" sz="2000"/>
              <a:t>(1,1)</a:t>
            </a:r>
          </a:p>
        </p:txBody>
      </p:sp>
      <p:sp>
        <p:nvSpPr>
          <p:cNvPr id="6" name="TextBox 5"/>
          <p:cNvSpPr txBox="1"/>
          <p:nvPr/>
        </p:nvSpPr>
        <p:spPr>
          <a:xfrm>
            <a:off x="1698457" y="2427747"/>
            <a:ext cx="814137" cy="400110"/>
          </a:xfrm>
          <a:prstGeom prst="rect">
            <a:avLst/>
          </a:prstGeom>
          <a:noFill/>
        </p:spPr>
        <p:txBody>
          <a:bodyPr wrap="square" rtlCol="0">
            <a:spAutoFit/>
          </a:bodyPr>
          <a:lstStyle/>
          <a:p>
            <a:pPr algn="ctr"/>
            <a:r>
              <a:rPr lang="en-SG" sz="2000"/>
              <a:t>(1,2)</a:t>
            </a:r>
          </a:p>
        </p:txBody>
      </p:sp>
      <p:sp>
        <p:nvSpPr>
          <p:cNvPr id="7" name="TextBox 6"/>
          <p:cNvSpPr txBox="1"/>
          <p:nvPr/>
        </p:nvSpPr>
        <p:spPr>
          <a:xfrm>
            <a:off x="2315693" y="2164112"/>
            <a:ext cx="814137" cy="400110"/>
          </a:xfrm>
          <a:prstGeom prst="rect">
            <a:avLst/>
          </a:prstGeom>
          <a:noFill/>
        </p:spPr>
        <p:txBody>
          <a:bodyPr wrap="square" rtlCol="0">
            <a:spAutoFit/>
          </a:bodyPr>
          <a:lstStyle/>
          <a:p>
            <a:pPr algn="ctr"/>
            <a:r>
              <a:rPr lang="en-SG" sz="2000"/>
              <a:t>(1,3)</a:t>
            </a:r>
          </a:p>
        </p:txBody>
      </p:sp>
      <p:sp>
        <p:nvSpPr>
          <p:cNvPr id="8" name="TextBox 7"/>
          <p:cNvSpPr txBox="1"/>
          <p:nvPr/>
        </p:nvSpPr>
        <p:spPr>
          <a:xfrm>
            <a:off x="2919663" y="2480596"/>
            <a:ext cx="814137" cy="400110"/>
          </a:xfrm>
          <a:prstGeom prst="rect">
            <a:avLst/>
          </a:prstGeom>
          <a:noFill/>
        </p:spPr>
        <p:txBody>
          <a:bodyPr wrap="square" rtlCol="0">
            <a:spAutoFit/>
          </a:bodyPr>
          <a:lstStyle/>
          <a:p>
            <a:pPr algn="ctr"/>
            <a:r>
              <a:rPr lang="en-SG" sz="2000"/>
              <a:t>(1,4)</a:t>
            </a:r>
          </a:p>
        </p:txBody>
      </p:sp>
      <p:sp>
        <p:nvSpPr>
          <p:cNvPr id="9" name="TextBox 8"/>
          <p:cNvSpPr txBox="1"/>
          <p:nvPr/>
        </p:nvSpPr>
        <p:spPr>
          <a:xfrm>
            <a:off x="3536899" y="2164112"/>
            <a:ext cx="814137" cy="400110"/>
          </a:xfrm>
          <a:prstGeom prst="rect">
            <a:avLst/>
          </a:prstGeom>
          <a:noFill/>
        </p:spPr>
        <p:txBody>
          <a:bodyPr wrap="square" rtlCol="0">
            <a:spAutoFit/>
          </a:bodyPr>
          <a:lstStyle/>
          <a:p>
            <a:pPr algn="ctr"/>
            <a:r>
              <a:rPr lang="en-SG" sz="2000"/>
              <a:t>(1,5)</a:t>
            </a:r>
          </a:p>
        </p:txBody>
      </p:sp>
      <p:sp>
        <p:nvSpPr>
          <p:cNvPr id="10" name="TextBox 9"/>
          <p:cNvSpPr txBox="1"/>
          <p:nvPr/>
        </p:nvSpPr>
        <p:spPr>
          <a:xfrm>
            <a:off x="1008647" y="3480079"/>
            <a:ext cx="814137" cy="400110"/>
          </a:xfrm>
          <a:prstGeom prst="rect">
            <a:avLst/>
          </a:prstGeom>
          <a:noFill/>
        </p:spPr>
        <p:txBody>
          <a:bodyPr wrap="square" rtlCol="0">
            <a:spAutoFit/>
          </a:bodyPr>
          <a:lstStyle/>
          <a:p>
            <a:pPr algn="ctr"/>
            <a:r>
              <a:rPr lang="en-SG" sz="2000"/>
              <a:t>(2,1)</a:t>
            </a:r>
          </a:p>
        </p:txBody>
      </p:sp>
      <p:sp>
        <p:nvSpPr>
          <p:cNvPr id="11" name="TextBox 10"/>
          <p:cNvSpPr txBox="1"/>
          <p:nvPr/>
        </p:nvSpPr>
        <p:spPr>
          <a:xfrm>
            <a:off x="1631089" y="3163595"/>
            <a:ext cx="814137" cy="400110"/>
          </a:xfrm>
          <a:prstGeom prst="rect">
            <a:avLst/>
          </a:prstGeom>
          <a:noFill/>
        </p:spPr>
        <p:txBody>
          <a:bodyPr wrap="square" rtlCol="0">
            <a:spAutoFit/>
          </a:bodyPr>
          <a:lstStyle/>
          <a:p>
            <a:pPr algn="ctr"/>
            <a:r>
              <a:rPr lang="en-SG" sz="2000"/>
              <a:t>(2,2)</a:t>
            </a:r>
          </a:p>
        </p:txBody>
      </p:sp>
      <p:sp>
        <p:nvSpPr>
          <p:cNvPr id="12" name="TextBox 11"/>
          <p:cNvSpPr txBox="1"/>
          <p:nvPr/>
        </p:nvSpPr>
        <p:spPr>
          <a:xfrm>
            <a:off x="2315693" y="3480079"/>
            <a:ext cx="814137" cy="400110"/>
          </a:xfrm>
          <a:prstGeom prst="rect">
            <a:avLst/>
          </a:prstGeom>
          <a:noFill/>
        </p:spPr>
        <p:txBody>
          <a:bodyPr wrap="square" rtlCol="0">
            <a:spAutoFit/>
          </a:bodyPr>
          <a:lstStyle/>
          <a:p>
            <a:pPr algn="ctr"/>
            <a:r>
              <a:rPr lang="en-SG" sz="2000"/>
              <a:t>(2,3)</a:t>
            </a:r>
          </a:p>
        </p:txBody>
      </p:sp>
      <p:sp>
        <p:nvSpPr>
          <p:cNvPr id="13" name="TextBox 12"/>
          <p:cNvSpPr txBox="1"/>
          <p:nvPr/>
        </p:nvSpPr>
        <p:spPr>
          <a:xfrm>
            <a:off x="2938135" y="3217117"/>
            <a:ext cx="814137" cy="400110"/>
          </a:xfrm>
          <a:prstGeom prst="rect">
            <a:avLst/>
          </a:prstGeom>
          <a:noFill/>
        </p:spPr>
        <p:txBody>
          <a:bodyPr wrap="square" rtlCol="0">
            <a:spAutoFit/>
          </a:bodyPr>
          <a:lstStyle/>
          <a:p>
            <a:pPr algn="ctr"/>
            <a:r>
              <a:rPr lang="en-SG" sz="2000"/>
              <a:t>(2,4)</a:t>
            </a:r>
          </a:p>
        </p:txBody>
      </p:sp>
      <p:sp>
        <p:nvSpPr>
          <p:cNvPr id="14" name="TextBox 13"/>
          <p:cNvSpPr txBox="1"/>
          <p:nvPr/>
        </p:nvSpPr>
        <p:spPr>
          <a:xfrm>
            <a:off x="3536899" y="3480079"/>
            <a:ext cx="814137" cy="400110"/>
          </a:xfrm>
          <a:prstGeom prst="rect">
            <a:avLst/>
          </a:prstGeom>
          <a:noFill/>
        </p:spPr>
        <p:txBody>
          <a:bodyPr wrap="square" rtlCol="0">
            <a:spAutoFit/>
          </a:bodyPr>
          <a:lstStyle/>
          <a:p>
            <a:pPr algn="ctr"/>
            <a:r>
              <a:rPr lang="en-SG" sz="2000"/>
              <a:t>(2,5)</a:t>
            </a:r>
          </a:p>
        </p:txBody>
      </p:sp>
      <p:sp>
        <p:nvSpPr>
          <p:cNvPr id="15" name="TextBox 14"/>
          <p:cNvSpPr txBox="1"/>
          <p:nvPr/>
        </p:nvSpPr>
        <p:spPr>
          <a:xfrm>
            <a:off x="1008647" y="4322971"/>
            <a:ext cx="814137" cy="400110"/>
          </a:xfrm>
          <a:prstGeom prst="rect">
            <a:avLst/>
          </a:prstGeom>
          <a:noFill/>
        </p:spPr>
        <p:txBody>
          <a:bodyPr wrap="square" rtlCol="0">
            <a:spAutoFit/>
          </a:bodyPr>
          <a:lstStyle/>
          <a:p>
            <a:pPr algn="ctr"/>
            <a:r>
              <a:rPr lang="en-SG" sz="2000"/>
              <a:t>(3,1)</a:t>
            </a:r>
          </a:p>
        </p:txBody>
      </p:sp>
      <p:sp>
        <p:nvSpPr>
          <p:cNvPr id="16" name="TextBox 15"/>
          <p:cNvSpPr txBox="1"/>
          <p:nvPr/>
        </p:nvSpPr>
        <p:spPr>
          <a:xfrm>
            <a:off x="1705090" y="4481213"/>
            <a:ext cx="814137" cy="400110"/>
          </a:xfrm>
          <a:prstGeom prst="rect">
            <a:avLst/>
          </a:prstGeom>
          <a:noFill/>
        </p:spPr>
        <p:txBody>
          <a:bodyPr wrap="square" rtlCol="0">
            <a:spAutoFit/>
          </a:bodyPr>
          <a:lstStyle/>
          <a:p>
            <a:pPr algn="ctr"/>
            <a:r>
              <a:rPr lang="en-SG" sz="2000"/>
              <a:t>(3,2)</a:t>
            </a:r>
          </a:p>
        </p:txBody>
      </p:sp>
      <p:sp>
        <p:nvSpPr>
          <p:cNvPr id="17" name="TextBox 16"/>
          <p:cNvSpPr txBox="1"/>
          <p:nvPr/>
        </p:nvSpPr>
        <p:spPr>
          <a:xfrm>
            <a:off x="2315693" y="4322971"/>
            <a:ext cx="814137" cy="400110"/>
          </a:xfrm>
          <a:prstGeom prst="rect">
            <a:avLst/>
          </a:prstGeom>
          <a:noFill/>
        </p:spPr>
        <p:txBody>
          <a:bodyPr wrap="square" rtlCol="0">
            <a:spAutoFit/>
          </a:bodyPr>
          <a:lstStyle/>
          <a:p>
            <a:pPr algn="ctr"/>
            <a:r>
              <a:rPr lang="en-SG" sz="2000"/>
              <a:t>(3,3)</a:t>
            </a:r>
          </a:p>
        </p:txBody>
      </p:sp>
      <p:sp>
        <p:nvSpPr>
          <p:cNvPr id="18" name="TextBox 17"/>
          <p:cNvSpPr txBox="1"/>
          <p:nvPr/>
        </p:nvSpPr>
        <p:spPr>
          <a:xfrm>
            <a:off x="2919663" y="4519352"/>
            <a:ext cx="814137" cy="400110"/>
          </a:xfrm>
          <a:prstGeom prst="rect">
            <a:avLst/>
          </a:prstGeom>
          <a:noFill/>
        </p:spPr>
        <p:txBody>
          <a:bodyPr wrap="square" rtlCol="0">
            <a:spAutoFit/>
          </a:bodyPr>
          <a:lstStyle/>
          <a:p>
            <a:pPr algn="ctr"/>
            <a:r>
              <a:rPr lang="en-SG" sz="2000"/>
              <a:t>(3,4)</a:t>
            </a:r>
          </a:p>
        </p:txBody>
      </p:sp>
      <p:sp>
        <p:nvSpPr>
          <p:cNvPr id="19" name="TextBox 18"/>
          <p:cNvSpPr txBox="1"/>
          <p:nvPr/>
        </p:nvSpPr>
        <p:spPr>
          <a:xfrm>
            <a:off x="3536899" y="4322971"/>
            <a:ext cx="814137" cy="400110"/>
          </a:xfrm>
          <a:prstGeom prst="rect">
            <a:avLst/>
          </a:prstGeom>
          <a:noFill/>
        </p:spPr>
        <p:txBody>
          <a:bodyPr wrap="square" rtlCol="0">
            <a:spAutoFit/>
          </a:bodyPr>
          <a:lstStyle/>
          <a:p>
            <a:pPr algn="ctr"/>
            <a:r>
              <a:rPr lang="en-SG" sz="2000"/>
              <a:t>(3,5)</a:t>
            </a:r>
          </a:p>
        </p:txBody>
      </p:sp>
      <p:sp>
        <p:nvSpPr>
          <p:cNvPr id="36" name="TextBox 35"/>
          <p:cNvSpPr txBox="1"/>
          <p:nvPr/>
        </p:nvSpPr>
        <p:spPr>
          <a:xfrm>
            <a:off x="7470407" y="2227692"/>
            <a:ext cx="814137" cy="400110"/>
          </a:xfrm>
          <a:prstGeom prst="rect">
            <a:avLst/>
          </a:prstGeom>
          <a:noFill/>
        </p:spPr>
        <p:txBody>
          <a:bodyPr wrap="square" rtlCol="0">
            <a:spAutoFit/>
          </a:bodyPr>
          <a:lstStyle/>
          <a:p>
            <a:pPr algn="ctr"/>
            <a:r>
              <a:rPr lang="en-SG" sz="2000"/>
              <a:t>(1,1)</a:t>
            </a:r>
          </a:p>
        </p:txBody>
      </p:sp>
      <p:sp>
        <p:nvSpPr>
          <p:cNvPr id="37" name="TextBox 36"/>
          <p:cNvSpPr txBox="1"/>
          <p:nvPr/>
        </p:nvSpPr>
        <p:spPr>
          <a:xfrm>
            <a:off x="8160217" y="2491327"/>
            <a:ext cx="814137" cy="400110"/>
          </a:xfrm>
          <a:prstGeom prst="rect">
            <a:avLst/>
          </a:prstGeom>
          <a:noFill/>
        </p:spPr>
        <p:txBody>
          <a:bodyPr wrap="square" rtlCol="0">
            <a:spAutoFit/>
          </a:bodyPr>
          <a:lstStyle/>
          <a:p>
            <a:pPr algn="ctr"/>
            <a:r>
              <a:rPr lang="en-SG" sz="2000"/>
              <a:t>(1,2)</a:t>
            </a:r>
          </a:p>
        </p:txBody>
      </p:sp>
      <p:sp>
        <p:nvSpPr>
          <p:cNvPr id="38" name="TextBox 37"/>
          <p:cNvSpPr txBox="1"/>
          <p:nvPr/>
        </p:nvSpPr>
        <p:spPr>
          <a:xfrm>
            <a:off x="8777453" y="2227692"/>
            <a:ext cx="814137" cy="400110"/>
          </a:xfrm>
          <a:prstGeom prst="rect">
            <a:avLst/>
          </a:prstGeom>
          <a:noFill/>
        </p:spPr>
        <p:txBody>
          <a:bodyPr wrap="square" rtlCol="0">
            <a:spAutoFit/>
          </a:bodyPr>
          <a:lstStyle/>
          <a:p>
            <a:pPr algn="ctr"/>
            <a:r>
              <a:rPr lang="en-SG" sz="2000"/>
              <a:t>(1,3)</a:t>
            </a:r>
          </a:p>
        </p:txBody>
      </p:sp>
      <p:sp>
        <p:nvSpPr>
          <p:cNvPr id="39" name="TextBox 38"/>
          <p:cNvSpPr txBox="1"/>
          <p:nvPr/>
        </p:nvSpPr>
        <p:spPr>
          <a:xfrm>
            <a:off x="9653721" y="2544176"/>
            <a:ext cx="814137" cy="400110"/>
          </a:xfrm>
          <a:prstGeom prst="rect">
            <a:avLst/>
          </a:prstGeom>
          <a:noFill/>
        </p:spPr>
        <p:txBody>
          <a:bodyPr wrap="square" rtlCol="0">
            <a:spAutoFit/>
          </a:bodyPr>
          <a:lstStyle/>
          <a:p>
            <a:pPr algn="ctr"/>
            <a:r>
              <a:rPr lang="en-SG" sz="2000"/>
              <a:t>(1,4)</a:t>
            </a:r>
          </a:p>
        </p:txBody>
      </p:sp>
      <p:sp>
        <p:nvSpPr>
          <p:cNvPr id="40" name="TextBox 39"/>
          <p:cNvSpPr txBox="1"/>
          <p:nvPr/>
        </p:nvSpPr>
        <p:spPr>
          <a:xfrm>
            <a:off x="10270957" y="2227692"/>
            <a:ext cx="814137" cy="400110"/>
          </a:xfrm>
          <a:prstGeom prst="rect">
            <a:avLst/>
          </a:prstGeom>
          <a:noFill/>
        </p:spPr>
        <p:txBody>
          <a:bodyPr wrap="square" rtlCol="0">
            <a:spAutoFit/>
          </a:bodyPr>
          <a:lstStyle/>
          <a:p>
            <a:pPr algn="ctr"/>
            <a:r>
              <a:rPr lang="en-SG" sz="2000"/>
              <a:t>(1,5)</a:t>
            </a:r>
          </a:p>
        </p:txBody>
      </p:sp>
      <p:sp>
        <p:nvSpPr>
          <p:cNvPr id="41" name="TextBox 40"/>
          <p:cNvSpPr txBox="1"/>
          <p:nvPr/>
        </p:nvSpPr>
        <p:spPr>
          <a:xfrm>
            <a:off x="7470407" y="3543659"/>
            <a:ext cx="814137" cy="400110"/>
          </a:xfrm>
          <a:prstGeom prst="rect">
            <a:avLst/>
          </a:prstGeom>
          <a:noFill/>
        </p:spPr>
        <p:txBody>
          <a:bodyPr wrap="square" rtlCol="0">
            <a:spAutoFit/>
          </a:bodyPr>
          <a:lstStyle/>
          <a:p>
            <a:pPr algn="ctr"/>
            <a:r>
              <a:rPr lang="en-SG" sz="2000"/>
              <a:t>(2,1)</a:t>
            </a:r>
          </a:p>
        </p:txBody>
      </p:sp>
      <p:sp>
        <p:nvSpPr>
          <p:cNvPr id="42" name="TextBox 41"/>
          <p:cNvSpPr txBox="1"/>
          <p:nvPr/>
        </p:nvSpPr>
        <p:spPr>
          <a:xfrm>
            <a:off x="8092849" y="3227175"/>
            <a:ext cx="814137" cy="400110"/>
          </a:xfrm>
          <a:prstGeom prst="rect">
            <a:avLst/>
          </a:prstGeom>
          <a:noFill/>
        </p:spPr>
        <p:txBody>
          <a:bodyPr wrap="square" rtlCol="0">
            <a:spAutoFit/>
          </a:bodyPr>
          <a:lstStyle/>
          <a:p>
            <a:pPr algn="ctr"/>
            <a:r>
              <a:rPr lang="en-SG" sz="2000"/>
              <a:t>(2,2)</a:t>
            </a:r>
          </a:p>
        </p:txBody>
      </p:sp>
      <p:sp>
        <p:nvSpPr>
          <p:cNvPr id="43" name="TextBox 42"/>
          <p:cNvSpPr txBox="1"/>
          <p:nvPr/>
        </p:nvSpPr>
        <p:spPr>
          <a:xfrm>
            <a:off x="8777453" y="3543659"/>
            <a:ext cx="814137" cy="400110"/>
          </a:xfrm>
          <a:prstGeom prst="rect">
            <a:avLst/>
          </a:prstGeom>
          <a:noFill/>
        </p:spPr>
        <p:txBody>
          <a:bodyPr wrap="square" rtlCol="0">
            <a:spAutoFit/>
          </a:bodyPr>
          <a:lstStyle/>
          <a:p>
            <a:pPr algn="ctr"/>
            <a:r>
              <a:rPr lang="en-SG" sz="2000"/>
              <a:t>(2,3)</a:t>
            </a:r>
          </a:p>
        </p:txBody>
      </p:sp>
      <p:sp>
        <p:nvSpPr>
          <p:cNvPr id="44" name="TextBox 43"/>
          <p:cNvSpPr txBox="1"/>
          <p:nvPr/>
        </p:nvSpPr>
        <p:spPr>
          <a:xfrm>
            <a:off x="9672193" y="3280697"/>
            <a:ext cx="814137" cy="400110"/>
          </a:xfrm>
          <a:prstGeom prst="rect">
            <a:avLst/>
          </a:prstGeom>
          <a:noFill/>
        </p:spPr>
        <p:txBody>
          <a:bodyPr wrap="square" rtlCol="0">
            <a:spAutoFit/>
          </a:bodyPr>
          <a:lstStyle/>
          <a:p>
            <a:pPr algn="ctr"/>
            <a:r>
              <a:rPr lang="en-SG" sz="2000"/>
              <a:t>(2,4)</a:t>
            </a:r>
          </a:p>
        </p:txBody>
      </p:sp>
      <p:sp>
        <p:nvSpPr>
          <p:cNvPr id="45" name="TextBox 44"/>
          <p:cNvSpPr txBox="1"/>
          <p:nvPr/>
        </p:nvSpPr>
        <p:spPr>
          <a:xfrm>
            <a:off x="10270957" y="3543659"/>
            <a:ext cx="814137" cy="400110"/>
          </a:xfrm>
          <a:prstGeom prst="rect">
            <a:avLst/>
          </a:prstGeom>
          <a:noFill/>
        </p:spPr>
        <p:txBody>
          <a:bodyPr wrap="square" rtlCol="0">
            <a:spAutoFit/>
          </a:bodyPr>
          <a:lstStyle/>
          <a:p>
            <a:pPr algn="ctr"/>
            <a:r>
              <a:rPr lang="en-SG" sz="2000"/>
              <a:t>(2,5)</a:t>
            </a:r>
          </a:p>
        </p:txBody>
      </p:sp>
      <p:sp>
        <p:nvSpPr>
          <p:cNvPr id="46" name="TextBox 45"/>
          <p:cNvSpPr txBox="1"/>
          <p:nvPr/>
        </p:nvSpPr>
        <p:spPr>
          <a:xfrm>
            <a:off x="7470407" y="4255717"/>
            <a:ext cx="814137" cy="400110"/>
          </a:xfrm>
          <a:prstGeom prst="rect">
            <a:avLst/>
          </a:prstGeom>
          <a:noFill/>
        </p:spPr>
        <p:txBody>
          <a:bodyPr wrap="square" rtlCol="0">
            <a:spAutoFit/>
          </a:bodyPr>
          <a:lstStyle/>
          <a:p>
            <a:pPr algn="ctr"/>
            <a:r>
              <a:rPr lang="en-SG" sz="2000"/>
              <a:t>(3,1)</a:t>
            </a:r>
          </a:p>
        </p:txBody>
      </p:sp>
      <p:sp>
        <p:nvSpPr>
          <p:cNvPr id="47" name="TextBox 46"/>
          <p:cNvSpPr txBox="1"/>
          <p:nvPr/>
        </p:nvSpPr>
        <p:spPr>
          <a:xfrm>
            <a:off x="8160217" y="4519352"/>
            <a:ext cx="814137" cy="400110"/>
          </a:xfrm>
          <a:prstGeom prst="rect">
            <a:avLst/>
          </a:prstGeom>
          <a:noFill/>
        </p:spPr>
        <p:txBody>
          <a:bodyPr wrap="square" rtlCol="0">
            <a:spAutoFit/>
          </a:bodyPr>
          <a:lstStyle/>
          <a:p>
            <a:pPr algn="ctr"/>
            <a:r>
              <a:rPr lang="en-SG" sz="2000"/>
              <a:t>(3,2)</a:t>
            </a:r>
          </a:p>
        </p:txBody>
      </p:sp>
      <p:sp>
        <p:nvSpPr>
          <p:cNvPr id="48" name="TextBox 47"/>
          <p:cNvSpPr txBox="1"/>
          <p:nvPr/>
        </p:nvSpPr>
        <p:spPr>
          <a:xfrm>
            <a:off x="8777453" y="4255717"/>
            <a:ext cx="814137" cy="400110"/>
          </a:xfrm>
          <a:prstGeom prst="rect">
            <a:avLst/>
          </a:prstGeom>
          <a:noFill/>
        </p:spPr>
        <p:txBody>
          <a:bodyPr wrap="square" rtlCol="0">
            <a:spAutoFit/>
          </a:bodyPr>
          <a:lstStyle/>
          <a:p>
            <a:pPr algn="ctr"/>
            <a:r>
              <a:rPr lang="en-SG" sz="2000"/>
              <a:t>(3,3)</a:t>
            </a:r>
          </a:p>
        </p:txBody>
      </p:sp>
      <p:sp>
        <p:nvSpPr>
          <p:cNvPr id="49" name="TextBox 48"/>
          <p:cNvSpPr txBox="1"/>
          <p:nvPr/>
        </p:nvSpPr>
        <p:spPr>
          <a:xfrm>
            <a:off x="9653721" y="4572201"/>
            <a:ext cx="814137" cy="400110"/>
          </a:xfrm>
          <a:prstGeom prst="rect">
            <a:avLst/>
          </a:prstGeom>
          <a:noFill/>
        </p:spPr>
        <p:txBody>
          <a:bodyPr wrap="square" rtlCol="0">
            <a:spAutoFit/>
          </a:bodyPr>
          <a:lstStyle/>
          <a:p>
            <a:pPr algn="ctr"/>
            <a:r>
              <a:rPr lang="en-SG" sz="2000"/>
              <a:t>(3,4)</a:t>
            </a:r>
          </a:p>
        </p:txBody>
      </p:sp>
      <p:sp>
        <p:nvSpPr>
          <p:cNvPr id="50" name="TextBox 49"/>
          <p:cNvSpPr txBox="1"/>
          <p:nvPr/>
        </p:nvSpPr>
        <p:spPr>
          <a:xfrm>
            <a:off x="10270957" y="4255717"/>
            <a:ext cx="814137" cy="400110"/>
          </a:xfrm>
          <a:prstGeom prst="rect">
            <a:avLst/>
          </a:prstGeom>
          <a:noFill/>
        </p:spPr>
        <p:txBody>
          <a:bodyPr wrap="square" rtlCol="0">
            <a:spAutoFit/>
          </a:bodyPr>
          <a:lstStyle/>
          <a:p>
            <a:pPr algn="ctr"/>
            <a:r>
              <a:rPr lang="en-SG" sz="2000"/>
              <a:t>(3,5)</a:t>
            </a:r>
          </a:p>
        </p:txBody>
      </p:sp>
      <p:sp>
        <p:nvSpPr>
          <p:cNvPr id="51" name="Rectangle 50"/>
          <p:cNvSpPr/>
          <p:nvPr/>
        </p:nvSpPr>
        <p:spPr>
          <a:xfrm>
            <a:off x="838200" y="6576454"/>
            <a:ext cx="10759825" cy="253916"/>
          </a:xfrm>
          <a:prstGeom prst="rect">
            <a:avLst/>
          </a:prstGeom>
        </p:spPr>
        <p:txBody>
          <a:bodyPr wrap="square">
            <a:spAutoFit/>
          </a:bodyPr>
          <a:lstStyle/>
          <a:p>
            <a:r>
              <a:rPr lang="en-SG" sz="1050"/>
              <a:t>Wakabayashi, </a:t>
            </a:r>
            <a:r>
              <a:rPr lang="en-SG" sz="1050" err="1"/>
              <a:t>Katsunori</a:t>
            </a:r>
            <a:r>
              <a:rPr lang="en-SG" sz="1050"/>
              <a:t>, </a:t>
            </a:r>
            <a:r>
              <a:rPr lang="en-SG" sz="1050" err="1"/>
              <a:t>Mitsutaka</a:t>
            </a:r>
            <a:r>
              <a:rPr lang="en-SG" sz="1050"/>
              <a:t> Fujita, Hiroshi </a:t>
            </a:r>
            <a:r>
              <a:rPr lang="en-SG" sz="1050" err="1"/>
              <a:t>Ajiki</a:t>
            </a:r>
            <a:r>
              <a:rPr lang="en-SG" sz="1050"/>
              <a:t>, and Manfred </a:t>
            </a:r>
            <a:r>
              <a:rPr lang="en-SG" sz="1050" err="1"/>
              <a:t>Sigrist</a:t>
            </a:r>
            <a:r>
              <a:rPr lang="en-SG" sz="1050"/>
              <a:t> (Mar. 1999). “Electronic and magnetic properties of </a:t>
            </a:r>
            <a:r>
              <a:rPr lang="en-SG" sz="1050" err="1"/>
              <a:t>nanographite</a:t>
            </a:r>
            <a:r>
              <a:rPr lang="en-SG" sz="1050"/>
              <a:t> ribbons”. In: Phys. Rev. B 59 (12), pp. 8271–8282.</a:t>
            </a:r>
          </a:p>
        </p:txBody>
      </p:sp>
      <p:sp>
        <p:nvSpPr>
          <p:cNvPr id="20" name="Date Placeholder 19">
            <a:extLst>
              <a:ext uri="{FF2B5EF4-FFF2-40B4-BE49-F238E27FC236}">
                <a16:creationId xmlns:a16="http://schemas.microsoft.com/office/drawing/2014/main" id="{1B02C9E7-84A4-47C9-8447-5B8EAC2900A2}"/>
              </a:ext>
            </a:extLst>
          </p:cNvPr>
          <p:cNvSpPr>
            <a:spLocks noGrp="1"/>
          </p:cNvSpPr>
          <p:nvPr>
            <p:ph type="dt" sz="half" idx="10"/>
          </p:nvPr>
        </p:nvSpPr>
        <p:spPr/>
        <p:txBody>
          <a:bodyPr/>
          <a:lstStyle/>
          <a:p>
            <a:fld id="{38819BCE-E056-4112-A118-DEF4313A8008}" type="datetime12">
              <a:rPr lang="en-US" smtClean="0"/>
              <a:t>9:43 AM</a:t>
            </a:fld>
            <a:endParaRPr lang="en-US"/>
          </a:p>
        </p:txBody>
      </p:sp>
    </p:spTree>
    <p:extLst>
      <p:ext uri="{BB962C8B-B14F-4D97-AF65-F5344CB8AC3E}">
        <p14:creationId xmlns:p14="http://schemas.microsoft.com/office/powerpoint/2010/main" val="35976348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EA0D299D35FE4292225FD3695FC8EA" ma:contentTypeVersion="11" ma:contentTypeDescription="Create a new document." ma:contentTypeScope="" ma:versionID="7d385607e7f30d3d6e884302c9be00c8">
  <xsd:schema xmlns:xsd="http://www.w3.org/2001/XMLSchema" xmlns:xs="http://www.w3.org/2001/XMLSchema" xmlns:p="http://schemas.microsoft.com/office/2006/metadata/properties" xmlns:ns3="b24f5c0a-d14a-47bf-b849-2274c2b691aa" xmlns:ns4="2b12f2cc-3a82-41e3-9c27-1e5d89fcadd3" targetNamespace="http://schemas.microsoft.com/office/2006/metadata/properties" ma:root="true" ma:fieldsID="d26b1d5135d229e0e6a326ed16a47d96" ns3:_="" ns4:_="">
    <xsd:import namespace="b24f5c0a-d14a-47bf-b849-2274c2b691aa"/>
    <xsd:import namespace="2b12f2cc-3a82-41e3-9c27-1e5d89fcadd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4f5c0a-d14a-47bf-b849-2274c2b691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b12f2cc-3a82-41e3-9c27-1e5d89fcadd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3DED6F-DDF6-4CCA-8226-703A83F61087}">
  <ds:schemaRefs>
    <ds:schemaRef ds:uri="http://purl.org/dc/elements/1.1/"/>
    <ds:schemaRef ds:uri="http://schemas.microsoft.com/office/2006/metadata/properties"/>
    <ds:schemaRef ds:uri="b24f5c0a-d14a-47bf-b849-2274c2b691a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b12f2cc-3a82-41e3-9c27-1e5d89fcadd3"/>
    <ds:schemaRef ds:uri="http://www.w3.org/XML/1998/namespace"/>
    <ds:schemaRef ds:uri="http://purl.org/dc/dcmitype/"/>
  </ds:schemaRefs>
</ds:datastoreItem>
</file>

<file path=customXml/itemProps2.xml><?xml version="1.0" encoding="utf-8"?>
<ds:datastoreItem xmlns:ds="http://schemas.openxmlformats.org/officeDocument/2006/customXml" ds:itemID="{F2A41639-5F8A-4A78-B140-EFD38750B4B7}">
  <ds:schemaRefs>
    <ds:schemaRef ds:uri="http://schemas.microsoft.com/sharepoint/v3/contenttype/forms"/>
  </ds:schemaRefs>
</ds:datastoreItem>
</file>

<file path=customXml/itemProps3.xml><?xml version="1.0" encoding="utf-8"?>
<ds:datastoreItem xmlns:ds="http://schemas.openxmlformats.org/officeDocument/2006/customXml" ds:itemID="{86D27F8E-94B4-408B-8655-0B958C4A7F1D}">
  <ds:schemaRefs>
    <ds:schemaRef ds:uri="2b12f2cc-3a82-41e3-9c27-1e5d89fcadd3"/>
    <ds:schemaRef ds:uri="b24f5c0a-d14a-47bf-b849-2274c2b691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423</TotalTime>
  <Words>2136</Words>
  <Application>Microsoft Office PowerPoint</Application>
  <PresentationFormat>Widescreen</PresentationFormat>
  <Paragraphs>217</Paragraphs>
  <Slides>24</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Critical Point of a 2D Ising Honeycomb Lattice in Zero External Field</vt:lpstr>
      <vt:lpstr>Introduction</vt:lpstr>
      <vt:lpstr>Partition Function – High Temperature Model</vt:lpstr>
      <vt:lpstr>Partition Function – Low Temperature Model</vt:lpstr>
      <vt:lpstr>Duality Relation</vt:lpstr>
      <vt:lpstr>Star-Triangle Transformation I</vt:lpstr>
      <vt:lpstr>Star-Triangle Transformation II</vt:lpstr>
      <vt:lpstr>The Critical Point</vt:lpstr>
      <vt:lpstr>The transformation to a brick lattice</vt:lpstr>
      <vt:lpstr>The transformation to a brick lattice</vt:lpstr>
      <vt:lpstr>Numerical solution</vt:lpstr>
      <vt:lpstr>The Metropolis-Hastings Algorithm</vt:lpstr>
      <vt:lpstr>The Metropolis-Hastings Algorithm</vt:lpstr>
      <vt:lpstr>The Metropolis-Hastings Algorithm</vt:lpstr>
      <vt:lpstr>Thermodynamical properties</vt:lpstr>
      <vt:lpstr>Simulation Results: Honeycomb Lattice</vt:lpstr>
      <vt:lpstr>Simulation Results: Honeycomb Lattice</vt:lpstr>
      <vt:lpstr>Derive the statistical average</vt:lpstr>
      <vt:lpstr>Simulation Results: Honeycomb Lattice</vt:lpstr>
      <vt:lpstr>Simulation Results: Honeycomb with “Holes”</vt:lpstr>
      <vt:lpstr>Simulation Results: Honeycomb with “Holes”</vt:lpstr>
      <vt:lpstr>Simulation Results: Honeycomb with Impurities</vt:lpstr>
      <vt:lpstr>Simulation Results: Honeycomb with Impurities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Point of a 2D Ising Honeycomb Lattice</dc:title>
  <dc:creator>Rishav Koirala</dc:creator>
  <cp:lastModifiedBy>Song Haotian</cp:lastModifiedBy>
  <cp:revision>2</cp:revision>
  <dcterms:created xsi:type="dcterms:W3CDTF">2023-03-25T07:03:47Z</dcterms:created>
  <dcterms:modified xsi:type="dcterms:W3CDTF">2023-03-29T08:47:48Z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0x01010024EA0D299D35FE4292225FD3695FC8EA</vt:lpwstr>
  </property>
</Properties>
</file>